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0" r:id="rId3"/>
  </p:sldMasterIdLst>
  <p:notesMasterIdLst>
    <p:notesMasterId r:id="rId92"/>
  </p:notesMasterIdLst>
  <p:sldIdLst>
    <p:sldId id="258" r:id="rId4"/>
    <p:sldId id="260" r:id="rId5"/>
    <p:sldId id="261" r:id="rId6"/>
    <p:sldId id="262" r:id="rId7"/>
    <p:sldId id="265"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90" r:id="rId34"/>
    <p:sldId id="291" r:id="rId35"/>
    <p:sldId id="292" r:id="rId36"/>
    <p:sldId id="319" r:id="rId37"/>
    <p:sldId id="293" r:id="rId38"/>
    <p:sldId id="341" r:id="rId39"/>
    <p:sldId id="294" r:id="rId40"/>
    <p:sldId id="289" r:id="rId41"/>
    <p:sldId id="296" r:id="rId42"/>
    <p:sldId id="320"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335" r:id="rId58"/>
    <p:sldId id="336" r:id="rId59"/>
    <p:sldId id="337" r:id="rId60"/>
    <p:sldId id="338" r:id="rId61"/>
    <p:sldId id="339" r:id="rId62"/>
    <p:sldId id="340" r:id="rId63"/>
    <p:sldId id="298" r:id="rId64"/>
    <p:sldId id="299" r:id="rId65"/>
    <p:sldId id="300" r:id="rId66"/>
    <p:sldId id="301" r:id="rId67"/>
    <p:sldId id="302" r:id="rId68"/>
    <p:sldId id="303" r:id="rId69"/>
    <p:sldId id="304" r:id="rId70"/>
    <p:sldId id="305" r:id="rId71"/>
    <p:sldId id="306" r:id="rId72"/>
    <p:sldId id="307" r:id="rId73"/>
    <p:sldId id="308" r:id="rId74"/>
    <p:sldId id="309" r:id="rId75"/>
    <p:sldId id="310" r:id="rId76"/>
    <p:sldId id="311" r:id="rId77"/>
    <p:sldId id="312" r:id="rId78"/>
    <p:sldId id="313" r:id="rId79"/>
    <p:sldId id="314" r:id="rId80"/>
    <p:sldId id="315" r:id="rId81"/>
    <p:sldId id="316" r:id="rId82"/>
    <p:sldId id="317" r:id="rId83"/>
    <p:sldId id="342" r:id="rId84"/>
    <p:sldId id="343" r:id="rId85"/>
    <p:sldId id="344" r:id="rId86"/>
    <p:sldId id="345" r:id="rId87"/>
    <p:sldId id="346" r:id="rId88"/>
    <p:sldId id="350" r:id="rId89"/>
    <p:sldId id="351" r:id="rId90"/>
    <p:sldId id="352" r:id="rId9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24" autoAdjust="0"/>
  </p:normalViewPr>
  <p:slideViewPr>
    <p:cSldViewPr snapToGrid="0">
      <p:cViewPr varScale="1">
        <p:scale>
          <a:sx n="70" d="100"/>
          <a:sy n="70" d="100"/>
        </p:scale>
        <p:origin x="138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slide" Target="slides/slide86.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07A93C-3455-4E4C-9121-582B06BBAA09}" type="datetimeFigureOut">
              <a:rPr lang="zh-CN" altLang="en-US" smtClean="0"/>
              <a:t>2021/10/3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C87A8-CFBF-41D3-B6D1-EF07153A4B4B}" type="slidenum">
              <a:rPr lang="zh-CN" altLang="en-US" smtClean="0"/>
              <a:t>‹#›</a:t>
            </a:fld>
            <a:endParaRPr lang="zh-CN" altLang="en-US"/>
          </a:p>
        </p:txBody>
      </p:sp>
    </p:spTree>
    <p:extLst>
      <p:ext uri="{BB962C8B-B14F-4D97-AF65-F5344CB8AC3E}">
        <p14:creationId xmlns:p14="http://schemas.microsoft.com/office/powerpoint/2010/main" val="2928064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9C87A8-CFBF-41D3-B6D1-EF07153A4B4B}" type="slidenum">
              <a:rPr lang="zh-CN" altLang="en-US" smtClean="0"/>
              <a:t>1</a:t>
            </a:fld>
            <a:endParaRPr lang="zh-CN" altLang="en-US"/>
          </a:p>
        </p:txBody>
      </p:sp>
    </p:spTree>
    <p:extLst>
      <p:ext uri="{BB962C8B-B14F-4D97-AF65-F5344CB8AC3E}">
        <p14:creationId xmlns:p14="http://schemas.microsoft.com/office/powerpoint/2010/main" val="2652606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41315"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C4489904-CD00-4622-8FA6-74E88C63B276}" type="slidenum">
              <a:rPr lang="en-US" sz="1000" b="0">
                <a:solidFill>
                  <a:prstClr val="black"/>
                </a:solidFill>
                <a:latin typeface="Times New Roman" pitchFamily="18" charset="0"/>
              </a:rPr>
              <a:pPr/>
              <a:t>47</a:t>
            </a:fld>
            <a:endParaRPr lang="en-US" sz="1000" b="0">
              <a:solidFill>
                <a:prstClr val="black"/>
              </a:solidFill>
              <a:latin typeface="Times New Roman" pitchFamily="18" charset="0"/>
            </a:endParaRPr>
          </a:p>
        </p:txBody>
      </p:sp>
      <p:sp>
        <p:nvSpPr>
          <p:cNvPr id="141316" name="Rectangle 2"/>
          <p:cNvSpPr>
            <a:spLocks noGrp="1" noRot="1" noChangeAspect="1" noChangeArrowheads="1" noTextEdit="1"/>
          </p:cNvSpPr>
          <p:nvPr>
            <p:ph type="sldImg"/>
          </p:nvPr>
        </p:nvSpPr>
        <p:spPr>
          <a:ln/>
        </p:spPr>
      </p:sp>
      <p:sp>
        <p:nvSpPr>
          <p:cNvPr id="1413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927893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42339"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77F32714-8203-4613-A594-48819614292C}" type="slidenum">
              <a:rPr lang="en-US" sz="1000" b="0">
                <a:solidFill>
                  <a:prstClr val="black"/>
                </a:solidFill>
                <a:latin typeface="Times New Roman" pitchFamily="18" charset="0"/>
              </a:rPr>
              <a:pPr/>
              <a:t>48</a:t>
            </a:fld>
            <a:endParaRPr lang="en-US" sz="1000" b="0">
              <a:solidFill>
                <a:prstClr val="black"/>
              </a:solidFill>
              <a:latin typeface="Times New Roman" pitchFamily="18" charset="0"/>
            </a:endParaRPr>
          </a:p>
        </p:txBody>
      </p:sp>
      <p:sp>
        <p:nvSpPr>
          <p:cNvPr id="142340" name="Rectangle 2"/>
          <p:cNvSpPr>
            <a:spLocks noGrp="1" noRot="1" noChangeAspect="1" noChangeArrowheads="1" noTextEdit="1"/>
          </p:cNvSpPr>
          <p:nvPr>
            <p:ph type="sldImg"/>
          </p:nvPr>
        </p:nvSpPr>
        <p:spPr>
          <a:ln/>
        </p:spPr>
      </p:sp>
      <p:sp>
        <p:nvSpPr>
          <p:cNvPr id="1423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90529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43363"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4F4DCEED-A439-4912-975D-1B5BF9B9FF16}" type="slidenum">
              <a:rPr lang="en-US" sz="1000" b="0">
                <a:solidFill>
                  <a:prstClr val="black"/>
                </a:solidFill>
                <a:latin typeface="Times New Roman" pitchFamily="18" charset="0"/>
              </a:rPr>
              <a:pPr/>
              <a:t>49</a:t>
            </a:fld>
            <a:endParaRPr lang="en-US" sz="1000" b="0">
              <a:solidFill>
                <a:prstClr val="black"/>
              </a:solidFill>
              <a:latin typeface="Times New Roman" pitchFamily="18" charset="0"/>
            </a:endParaRPr>
          </a:p>
        </p:txBody>
      </p:sp>
      <p:sp>
        <p:nvSpPr>
          <p:cNvPr id="143364" name="Rectangle 2"/>
          <p:cNvSpPr>
            <a:spLocks noGrp="1" noRot="1" noChangeAspect="1" noChangeArrowheads="1" noTextEdit="1"/>
          </p:cNvSpPr>
          <p:nvPr>
            <p:ph type="sldImg"/>
          </p:nvPr>
        </p:nvSpPr>
        <p:spPr>
          <a:ln/>
        </p:spPr>
      </p:sp>
      <p:sp>
        <p:nvSpPr>
          <p:cNvPr id="1433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305424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44387"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BEA6023A-66EF-4F9B-816A-2E5C21D0EDF3}" type="slidenum">
              <a:rPr lang="en-US" sz="1000" b="0">
                <a:solidFill>
                  <a:prstClr val="black"/>
                </a:solidFill>
                <a:latin typeface="Times New Roman" pitchFamily="18" charset="0"/>
              </a:rPr>
              <a:pPr/>
              <a:t>50</a:t>
            </a:fld>
            <a:endParaRPr lang="en-US" sz="1000" b="0">
              <a:solidFill>
                <a:prstClr val="black"/>
              </a:solidFill>
              <a:latin typeface="Times New Roman" pitchFamily="18" charset="0"/>
            </a:endParaRPr>
          </a:p>
        </p:txBody>
      </p:sp>
      <p:sp>
        <p:nvSpPr>
          <p:cNvPr id="144388" name="Rectangle 2"/>
          <p:cNvSpPr>
            <a:spLocks noGrp="1" noRot="1" noChangeAspect="1" noChangeArrowheads="1" noTextEdit="1"/>
          </p:cNvSpPr>
          <p:nvPr>
            <p:ph type="sldImg"/>
          </p:nvPr>
        </p:nvSpPr>
        <p:spPr>
          <a:ln/>
        </p:spPr>
      </p:sp>
      <p:sp>
        <p:nvSpPr>
          <p:cNvPr id="1443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182241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45411"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FCAD939B-D984-4294-BEE5-957CE5943B30}" type="slidenum">
              <a:rPr lang="en-US" sz="1000" b="0">
                <a:solidFill>
                  <a:prstClr val="black"/>
                </a:solidFill>
                <a:latin typeface="Times New Roman" pitchFamily="18" charset="0"/>
              </a:rPr>
              <a:pPr/>
              <a:t>51</a:t>
            </a:fld>
            <a:endParaRPr lang="en-US" sz="1000" b="0">
              <a:solidFill>
                <a:prstClr val="black"/>
              </a:solidFill>
              <a:latin typeface="Times New Roman" pitchFamily="18" charset="0"/>
            </a:endParaRPr>
          </a:p>
        </p:txBody>
      </p:sp>
      <p:sp>
        <p:nvSpPr>
          <p:cNvPr id="145412" name="Rectangle 2"/>
          <p:cNvSpPr>
            <a:spLocks noGrp="1" noRot="1" noChangeAspect="1" noChangeArrowheads="1" noTextEdit="1"/>
          </p:cNvSpPr>
          <p:nvPr>
            <p:ph type="sldImg"/>
          </p:nvPr>
        </p:nvSpPr>
        <p:spPr>
          <a:ln/>
        </p:spPr>
      </p:sp>
      <p:sp>
        <p:nvSpPr>
          <p:cNvPr id="1454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650172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46435"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43535BB9-0735-4D03-8A73-A975D533ACA4}" type="slidenum">
              <a:rPr lang="en-US" sz="1000" b="0">
                <a:solidFill>
                  <a:prstClr val="black"/>
                </a:solidFill>
                <a:latin typeface="Times New Roman" pitchFamily="18" charset="0"/>
              </a:rPr>
              <a:pPr/>
              <a:t>52</a:t>
            </a:fld>
            <a:endParaRPr lang="en-US" sz="1000" b="0">
              <a:solidFill>
                <a:prstClr val="black"/>
              </a:solidFill>
              <a:latin typeface="Times New Roman" pitchFamily="18" charset="0"/>
            </a:endParaRPr>
          </a:p>
        </p:txBody>
      </p:sp>
      <p:sp>
        <p:nvSpPr>
          <p:cNvPr id="146436" name="Rectangle 2"/>
          <p:cNvSpPr>
            <a:spLocks noGrp="1" noRot="1" noChangeAspect="1" noChangeArrowheads="1" noTextEdit="1"/>
          </p:cNvSpPr>
          <p:nvPr>
            <p:ph type="sldImg"/>
          </p:nvPr>
        </p:nvSpPr>
        <p:spPr>
          <a:ln/>
        </p:spPr>
      </p:sp>
      <p:sp>
        <p:nvSpPr>
          <p:cNvPr id="14643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769769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47459"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2F1FF8E7-13A5-440D-AD0B-695A44CAD80B}" type="slidenum">
              <a:rPr lang="en-US" sz="1000" b="0">
                <a:solidFill>
                  <a:prstClr val="black"/>
                </a:solidFill>
                <a:latin typeface="Times New Roman" pitchFamily="18" charset="0"/>
              </a:rPr>
              <a:pPr/>
              <a:t>53</a:t>
            </a:fld>
            <a:endParaRPr lang="en-US" sz="1000" b="0">
              <a:solidFill>
                <a:prstClr val="black"/>
              </a:solidFill>
              <a:latin typeface="Times New Roman" pitchFamily="18" charset="0"/>
            </a:endParaRPr>
          </a:p>
        </p:txBody>
      </p:sp>
      <p:sp>
        <p:nvSpPr>
          <p:cNvPr id="147460" name="Rectangle 2"/>
          <p:cNvSpPr>
            <a:spLocks noGrp="1" noRot="1" noChangeAspect="1" noChangeArrowheads="1" noTextEdit="1"/>
          </p:cNvSpPr>
          <p:nvPr>
            <p:ph type="sldImg"/>
          </p:nvPr>
        </p:nvSpPr>
        <p:spPr>
          <a:ln/>
        </p:spPr>
      </p:sp>
      <p:sp>
        <p:nvSpPr>
          <p:cNvPr id="1474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4114504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48483"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B369D076-0AC9-4D49-B060-059D3E7BE595}" type="slidenum">
              <a:rPr lang="en-US" sz="1000" b="0">
                <a:solidFill>
                  <a:prstClr val="black"/>
                </a:solidFill>
                <a:latin typeface="Times New Roman" pitchFamily="18" charset="0"/>
              </a:rPr>
              <a:pPr/>
              <a:t>54</a:t>
            </a:fld>
            <a:endParaRPr lang="en-US" sz="1000" b="0">
              <a:solidFill>
                <a:prstClr val="black"/>
              </a:solidFill>
              <a:latin typeface="Times New Roman" pitchFamily="18" charset="0"/>
            </a:endParaRPr>
          </a:p>
        </p:txBody>
      </p:sp>
      <p:sp>
        <p:nvSpPr>
          <p:cNvPr id="148484" name="Rectangle 2"/>
          <p:cNvSpPr>
            <a:spLocks noGrp="1" noRot="1" noChangeAspect="1" noChangeArrowheads="1" noTextEdit="1"/>
          </p:cNvSpPr>
          <p:nvPr>
            <p:ph type="sldImg"/>
          </p:nvPr>
        </p:nvSpPr>
        <p:spPr>
          <a:ln/>
        </p:spPr>
      </p:sp>
      <p:sp>
        <p:nvSpPr>
          <p:cNvPr id="1484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267063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49507"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71A6B24E-79A8-4211-99C7-9FE29184ADD4}" type="slidenum">
              <a:rPr lang="en-US" sz="1000" b="0">
                <a:solidFill>
                  <a:prstClr val="black"/>
                </a:solidFill>
                <a:latin typeface="Times New Roman" pitchFamily="18" charset="0"/>
              </a:rPr>
              <a:pPr/>
              <a:t>55</a:t>
            </a:fld>
            <a:endParaRPr lang="en-US" sz="1000" b="0">
              <a:solidFill>
                <a:prstClr val="black"/>
              </a:solidFill>
              <a:latin typeface="Times New Roman" pitchFamily="18" charset="0"/>
            </a:endParaRPr>
          </a:p>
        </p:txBody>
      </p:sp>
      <p:sp>
        <p:nvSpPr>
          <p:cNvPr id="149508" name="Rectangle 2"/>
          <p:cNvSpPr>
            <a:spLocks noGrp="1" noRot="1" noChangeAspect="1" noChangeArrowheads="1" noTextEdit="1"/>
          </p:cNvSpPr>
          <p:nvPr>
            <p:ph type="sldImg"/>
          </p:nvPr>
        </p:nvSpPr>
        <p:spPr>
          <a:ln/>
        </p:spPr>
      </p:sp>
      <p:sp>
        <p:nvSpPr>
          <p:cNvPr id="1495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262697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50531"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D78F5E1E-A2A5-4963-A200-CD664615F3F5}" type="slidenum">
              <a:rPr lang="en-US" sz="1000" b="0">
                <a:solidFill>
                  <a:prstClr val="black"/>
                </a:solidFill>
                <a:latin typeface="Times New Roman" pitchFamily="18" charset="0"/>
              </a:rPr>
              <a:pPr/>
              <a:t>56</a:t>
            </a:fld>
            <a:endParaRPr lang="en-US" sz="1000" b="0">
              <a:solidFill>
                <a:prstClr val="black"/>
              </a:solidFill>
              <a:latin typeface="Times New Roman" pitchFamily="18" charset="0"/>
            </a:endParaRPr>
          </a:p>
        </p:txBody>
      </p:sp>
      <p:sp>
        <p:nvSpPr>
          <p:cNvPr id="150532" name="Rectangle 2"/>
          <p:cNvSpPr>
            <a:spLocks noGrp="1" noRot="1" noChangeAspect="1" noChangeArrowheads="1" noTextEdit="1"/>
          </p:cNvSpPr>
          <p:nvPr>
            <p:ph type="sldImg"/>
          </p:nvPr>
        </p:nvSpPr>
        <p:spPr>
          <a:ln/>
        </p:spPr>
      </p:sp>
      <p:sp>
        <p:nvSpPr>
          <p:cNvPr id="1505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849829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ADD</a:t>
            </a:r>
            <a:r>
              <a:rPr lang="zh-CN" altLang="en-US" dirty="0" smtClean="0"/>
              <a:t>指令</a:t>
            </a:r>
            <a:r>
              <a:rPr lang="en-US" altLang="zh-CN" dirty="0" smtClean="0"/>
              <a:t>ALU</a:t>
            </a:r>
            <a:r>
              <a:rPr lang="zh-CN" altLang="en-US" dirty="0" smtClean="0"/>
              <a:t>输出直接传给</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旁路</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输入暂存器。分支指令在</a:t>
            </a:r>
            <a:r>
              <a:rPr lang="en-US" altLang="zh-CN" dirty="0" smtClean="0">
                <a:latin typeface="仿宋" panose="02010609060101010101" pitchFamily="49" charset="-122"/>
                <a:ea typeface="仿宋" panose="02010609060101010101" pitchFamily="49" charset="-122"/>
              </a:rPr>
              <a:t>ID</a:t>
            </a:r>
            <a:r>
              <a:rPr lang="zh-CN" altLang="en-US" dirty="0" smtClean="0">
                <a:latin typeface="仿宋" panose="02010609060101010101" pitchFamily="49" charset="-122"/>
                <a:ea typeface="仿宋" panose="02010609060101010101" pitchFamily="49" charset="-122"/>
              </a:rPr>
              <a:t>阶段使用</a:t>
            </a:r>
            <a:r>
              <a:rPr lang="en-US" altLang="zh-CN" dirty="0" smtClean="0">
                <a:latin typeface="仿宋" panose="02010609060101010101" pitchFamily="49" charset="-122"/>
                <a:ea typeface="仿宋" panose="02010609060101010101" pitchFamily="49" charset="-122"/>
              </a:rPr>
              <a:t>R1</a:t>
            </a:r>
            <a:r>
              <a:rPr lang="zh-CN" altLang="en-US" dirty="0" smtClean="0">
                <a:latin typeface="仿宋" panose="02010609060101010101" pitchFamily="49" charset="-122"/>
                <a:ea typeface="仿宋" panose="02010609060101010101" pitchFamily="49" charset="-122"/>
              </a:rPr>
              <a:t>值，</a:t>
            </a:r>
            <a:r>
              <a:rPr lang="en-US" altLang="zh-CN" dirty="0" smtClean="0">
                <a:latin typeface="仿宋" panose="02010609060101010101" pitchFamily="49" charset="-122"/>
                <a:ea typeface="仿宋" panose="02010609060101010101" pitchFamily="49" charset="-122"/>
              </a:rPr>
              <a:t>ADD</a:t>
            </a:r>
            <a:r>
              <a:rPr lang="zh-CN" altLang="en-US" dirty="0" smtClean="0">
                <a:latin typeface="仿宋" panose="02010609060101010101" pitchFamily="49" charset="-122"/>
                <a:ea typeface="仿宋" panose="02010609060101010101" pitchFamily="49" charset="-122"/>
              </a:rPr>
              <a:t>指令得在</a:t>
            </a:r>
            <a:r>
              <a:rPr lang="en-US" altLang="zh-CN" dirty="0" smtClean="0">
                <a:latin typeface="仿宋" panose="02010609060101010101" pitchFamily="49" charset="-122"/>
                <a:ea typeface="仿宋" panose="02010609060101010101" pitchFamily="49" charset="-122"/>
              </a:rPr>
              <a:t>EXE</a:t>
            </a:r>
            <a:r>
              <a:rPr lang="zh-CN" altLang="en-US" dirty="0" smtClean="0">
                <a:latin typeface="仿宋" panose="02010609060101010101" pitchFamily="49" charset="-122"/>
                <a:ea typeface="仿宋" panose="02010609060101010101" pitchFamily="49" charset="-122"/>
              </a:rPr>
              <a:t>阶段结束才输出</a:t>
            </a:r>
            <a:r>
              <a:rPr lang="en-US" altLang="zh-CN" dirty="0" smtClean="0">
                <a:latin typeface="仿宋" panose="02010609060101010101" pitchFamily="49" charset="-122"/>
                <a:ea typeface="仿宋" panose="02010609060101010101" pitchFamily="49" charset="-122"/>
              </a:rPr>
              <a:t>R1</a:t>
            </a:r>
            <a:r>
              <a:rPr lang="zh-CN" altLang="en-US" dirty="0" smtClean="0">
                <a:latin typeface="仿宋" panose="02010609060101010101" pitchFamily="49" charset="-122"/>
                <a:ea typeface="仿宋" panose="02010609060101010101" pitchFamily="49" charset="-122"/>
              </a:rPr>
              <a:t>，所以需要引入一个停顿周期</a:t>
            </a:r>
            <a:endParaRPr lang="zh-CN" altLang="en-US" dirty="0"/>
          </a:p>
        </p:txBody>
      </p:sp>
      <p:sp>
        <p:nvSpPr>
          <p:cNvPr id="4" name="灯片编号占位符 3"/>
          <p:cNvSpPr>
            <a:spLocks noGrp="1"/>
          </p:cNvSpPr>
          <p:nvPr>
            <p:ph type="sldNum" sz="quarter" idx="10"/>
          </p:nvPr>
        </p:nvSpPr>
        <p:spPr/>
        <p:txBody>
          <a:bodyPr/>
          <a:lstStyle/>
          <a:p>
            <a:fld id="{079C87A8-CFBF-41D3-B6D1-EF07153A4B4B}" type="slidenum">
              <a:rPr lang="zh-CN" altLang="en-US" smtClean="0"/>
              <a:t>13</a:t>
            </a:fld>
            <a:endParaRPr lang="zh-CN" altLang="en-US"/>
          </a:p>
        </p:txBody>
      </p:sp>
    </p:spTree>
    <p:extLst>
      <p:ext uri="{BB962C8B-B14F-4D97-AF65-F5344CB8AC3E}">
        <p14:creationId xmlns:p14="http://schemas.microsoft.com/office/powerpoint/2010/main" val="1251998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51555"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D6F44A89-7DF1-41F0-A43C-9523DDAFA537}" type="slidenum">
              <a:rPr lang="en-US" sz="1000" b="0">
                <a:solidFill>
                  <a:prstClr val="black"/>
                </a:solidFill>
                <a:latin typeface="Times New Roman" pitchFamily="18" charset="0"/>
              </a:rPr>
              <a:pPr/>
              <a:t>57</a:t>
            </a:fld>
            <a:endParaRPr lang="en-US" sz="1000" b="0">
              <a:solidFill>
                <a:prstClr val="black"/>
              </a:solidFill>
              <a:latin typeface="Times New Roman" pitchFamily="18" charset="0"/>
            </a:endParaRPr>
          </a:p>
        </p:txBody>
      </p:sp>
      <p:sp>
        <p:nvSpPr>
          <p:cNvPr id="151556" name="Rectangle 2"/>
          <p:cNvSpPr>
            <a:spLocks noGrp="1" noRot="1" noChangeAspect="1" noChangeArrowheads="1" noTextEdit="1"/>
          </p:cNvSpPr>
          <p:nvPr>
            <p:ph type="sldImg"/>
          </p:nvPr>
        </p:nvSpPr>
        <p:spPr>
          <a:ln/>
        </p:spPr>
      </p:sp>
      <p:sp>
        <p:nvSpPr>
          <p:cNvPr id="151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736874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52579"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AC29B258-B295-46AA-A3B6-B51CF2F9CBD1}" type="slidenum">
              <a:rPr lang="en-US" sz="1000" b="0">
                <a:solidFill>
                  <a:prstClr val="black"/>
                </a:solidFill>
                <a:latin typeface="Times New Roman" pitchFamily="18" charset="0"/>
              </a:rPr>
              <a:pPr/>
              <a:t>58</a:t>
            </a:fld>
            <a:endParaRPr lang="en-US" sz="1000" b="0">
              <a:solidFill>
                <a:prstClr val="black"/>
              </a:solidFill>
              <a:latin typeface="Times New Roman" pitchFamily="18" charset="0"/>
            </a:endParaRPr>
          </a:p>
        </p:txBody>
      </p:sp>
      <p:sp>
        <p:nvSpPr>
          <p:cNvPr id="152580" name="Rectangle 2"/>
          <p:cNvSpPr>
            <a:spLocks noGrp="1" noRot="1" noChangeAspect="1" noChangeArrowheads="1" noTextEdit="1"/>
          </p:cNvSpPr>
          <p:nvPr>
            <p:ph type="sldImg"/>
          </p:nvPr>
        </p:nvSpPr>
        <p:spPr>
          <a:ln/>
        </p:spPr>
      </p:sp>
      <p:sp>
        <p:nvSpPr>
          <p:cNvPr id="1525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693094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53603"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0C306C7D-A71B-4357-B8EC-A754FB618B92}" type="slidenum">
              <a:rPr lang="en-US" sz="1000" b="0">
                <a:solidFill>
                  <a:prstClr val="black"/>
                </a:solidFill>
                <a:latin typeface="Times New Roman" pitchFamily="18" charset="0"/>
              </a:rPr>
              <a:pPr/>
              <a:t>59</a:t>
            </a:fld>
            <a:endParaRPr lang="en-US" sz="1000" b="0">
              <a:solidFill>
                <a:prstClr val="black"/>
              </a:solidFill>
              <a:latin typeface="Times New Roman" pitchFamily="18" charset="0"/>
            </a:endParaRPr>
          </a:p>
        </p:txBody>
      </p:sp>
      <p:sp>
        <p:nvSpPr>
          <p:cNvPr id="153604" name="Rectangle 2"/>
          <p:cNvSpPr>
            <a:spLocks noGrp="1" noRot="1" noChangeAspect="1" noChangeArrowheads="1" noTextEdit="1"/>
          </p:cNvSpPr>
          <p:nvPr>
            <p:ph type="sldImg"/>
          </p:nvPr>
        </p:nvSpPr>
        <p:spPr>
          <a:ln/>
        </p:spPr>
      </p:sp>
      <p:sp>
        <p:nvSpPr>
          <p:cNvPr id="1536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905826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54627"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44242901-6E37-443C-905E-785D79AA5B00}" type="slidenum">
              <a:rPr lang="en-US" sz="1000" b="0">
                <a:solidFill>
                  <a:prstClr val="black"/>
                </a:solidFill>
                <a:latin typeface="Times New Roman" pitchFamily="18" charset="0"/>
              </a:rPr>
              <a:pPr/>
              <a:t>60</a:t>
            </a:fld>
            <a:endParaRPr lang="en-US" sz="1000" b="0">
              <a:solidFill>
                <a:prstClr val="black"/>
              </a:solidFill>
              <a:latin typeface="Times New Roman" pitchFamily="18" charset="0"/>
            </a:endParaRPr>
          </a:p>
        </p:txBody>
      </p:sp>
      <p:sp>
        <p:nvSpPr>
          <p:cNvPr id="154628" name="Rectangle 2"/>
          <p:cNvSpPr>
            <a:spLocks noGrp="1" noRot="1" noChangeAspect="1" noChangeArrowheads="1" noTextEdit="1"/>
          </p:cNvSpPr>
          <p:nvPr>
            <p:ph type="sldImg"/>
          </p:nvPr>
        </p:nvSpPr>
        <p:spPr>
          <a:ln/>
        </p:spPr>
      </p:sp>
      <p:sp>
        <p:nvSpPr>
          <p:cNvPr id="15462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003527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为了更好的理解寄存器重命名如何解决</a:t>
            </a:r>
            <a:r>
              <a:rPr lang="en-US" altLang="zh-CN" dirty="0" smtClean="0"/>
              <a:t>WAR</a:t>
            </a:r>
            <a:r>
              <a:rPr lang="zh-CN" altLang="en-US" dirty="0" smtClean="0"/>
              <a:t>、</a:t>
            </a:r>
            <a:r>
              <a:rPr lang="en-US" altLang="zh-CN" dirty="0" smtClean="0"/>
              <a:t>WAW</a:t>
            </a:r>
            <a:r>
              <a:rPr lang="zh-CN" altLang="en-US" dirty="0" smtClean="0"/>
              <a:t>冒险，来看一下</a:t>
            </a:r>
            <a:r>
              <a:rPr lang="en-US" altLang="zh-CN" dirty="0" err="1" smtClean="0"/>
              <a:t>Tomasulo</a:t>
            </a:r>
            <a:r>
              <a:rPr lang="zh-CN" altLang="en-US" dirty="0" smtClean="0"/>
              <a:t>用于循环代码</a:t>
            </a:r>
            <a:endParaRPr lang="zh-CN" altLang="en-US" dirty="0"/>
          </a:p>
        </p:txBody>
      </p:sp>
      <p:sp>
        <p:nvSpPr>
          <p:cNvPr id="4" name="灯片编号占位符 3"/>
          <p:cNvSpPr>
            <a:spLocks noGrp="1"/>
          </p:cNvSpPr>
          <p:nvPr>
            <p:ph type="sldNum" sz="quarter" idx="10"/>
          </p:nvPr>
        </p:nvSpPr>
        <p:spPr/>
        <p:txBody>
          <a:bodyPr/>
          <a:lstStyle/>
          <a:p>
            <a:fld id="{079C87A8-CFBF-41D3-B6D1-EF07153A4B4B}" type="slidenum">
              <a:rPr lang="zh-CN" altLang="en-US" smtClean="0"/>
              <a:t>61</a:t>
            </a:fld>
            <a:endParaRPr lang="zh-CN" altLang="en-US"/>
          </a:p>
        </p:txBody>
      </p:sp>
    </p:spTree>
    <p:extLst>
      <p:ext uri="{BB962C8B-B14F-4D97-AF65-F5344CB8AC3E}">
        <p14:creationId xmlns:p14="http://schemas.microsoft.com/office/powerpoint/2010/main" val="2701342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34147"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3B2C8FFC-CCC3-4362-9B5F-AF4AED15F7FC}" type="slidenum">
              <a:rPr lang="en-US" sz="1000" b="0">
                <a:solidFill>
                  <a:prstClr val="black"/>
                </a:solidFill>
                <a:latin typeface="Times New Roman" pitchFamily="18" charset="0"/>
              </a:rPr>
              <a:pPr/>
              <a:t>40</a:t>
            </a:fld>
            <a:endParaRPr lang="en-US" sz="1000" b="0">
              <a:solidFill>
                <a:prstClr val="black"/>
              </a:solidFill>
              <a:latin typeface="Times New Roman" pitchFamily="18" charset="0"/>
            </a:endParaRPr>
          </a:p>
        </p:txBody>
      </p:sp>
      <p:sp>
        <p:nvSpPr>
          <p:cNvPr id="134148" name="Rectangle 2"/>
          <p:cNvSpPr>
            <a:spLocks noGrp="1" noRot="1" noChangeAspect="1" noChangeArrowheads="1" noTextEdit="1"/>
          </p:cNvSpPr>
          <p:nvPr>
            <p:ph type="sldImg"/>
          </p:nvPr>
        </p:nvSpPr>
        <p:spPr>
          <a:ln/>
        </p:spPr>
      </p:sp>
      <p:sp>
        <p:nvSpPr>
          <p:cNvPr id="1341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612487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35171"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DB94E1C8-0711-49E4-803F-851606064EEF}" type="slidenum">
              <a:rPr lang="en-US" sz="1000" b="0">
                <a:solidFill>
                  <a:prstClr val="black"/>
                </a:solidFill>
                <a:latin typeface="Times New Roman" pitchFamily="18" charset="0"/>
              </a:rPr>
              <a:pPr/>
              <a:t>41</a:t>
            </a:fld>
            <a:endParaRPr lang="en-US" sz="1000" b="0">
              <a:solidFill>
                <a:prstClr val="black"/>
              </a:solidFill>
              <a:latin typeface="Times New Roman" pitchFamily="18" charset="0"/>
            </a:endParaRPr>
          </a:p>
        </p:txBody>
      </p:sp>
      <p:sp>
        <p:nvSpPr>
          <p:cNvPr id="135172" name="Rectangle 2"/>
          <p:cNvSpPr>
            <a:spLocks noGrp="1" noRot="1" noChangeAspect="1" noChangeArrowheads="1" noTextEdit="1"/>
          </p:cNvSpPr>
          <p:nvPr>
            <p:ph type="sldImg"/>
          </p:nvPr>
        </p:nvSpPr>
        <p:spPr>
          <a:ln/>
        </p:spPr>
      </p:sp>
      <p:sp>
        <p:nvSpPr>
          <p:cNvPr id="1351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252581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36195"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14B898D4-BD31-40F2-B898-827C0EB29007}" type="slidenum">
              <a:rPr lang="en-US" sz="1000" b="0">
                <a:solidFill>
                  <a:prstClr val="black"/>
                </a:solidFill>
                <a:latin typeface="Times New Roman" pitchFamily="18" charset="0"/>
              </a:rPr>
              <a:pPr/>
              <a:t>42</a:t>
            </a:fld>
            <a:endParaRPr lang="en-US" sz="1000" b="0">
              <a:solidFill>
                <a:prstClr val="black"/>
              </a:solidFill>
              <a:latin typeface="Times New Roman" pitchFamily="18" charset="0"/>
            </a:endParaRPr>
          </a:p>
        </p:txBody>
      </p:sp>
      <p:sp>
        <p:nvSpPr>
          <p:cNvPr id="136196" name="Rectangle 2"/>
          <p:cNvSpPr>
            <a:spLocks noGrp="1" noRot="1" noChangeAspect="1" noChangeArrowheads="1" noTextEdit="1"/>
          </p:cNvSpPr>
          <p:nvPr>
            <p:ph type="sldImg"/>
          </p:nvPr>
        </p:nvSpPr>
        <p:spPr>
          <a:ln/>
        </p:spPr>
      </p:sp>
      <p:sp>
        <p:nvSpPr>
          <p:cNvPr id="1361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952274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37219"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1B2D5909-A754-476B-820C-6DEAFFAB4AD7}" type="slidenum">
              <a:rPr lang="en-US" sz="1000" b="0">
                <a:solidFill>
                  <a:prstClr val="black"/>
                </a:solidFill>
                <a:latin typeface="Times New Roman" pitchFamily="18" charset="0"/>
              </a:rPr>
              <a:pPr/>
              <a:t>43</a:t>
            </a:fld>
            <a:endParaRPr lang="en-US" sz="1000" b="0">
              <a:solidFill>
                <a:prstClr val="black"/>
              </a:solidFill>
              <a:latin typeface="Times New Roman" pitchFamily="18" charset="0"/>
            </a:endParaRPr>
          </a:p>
        </p:txBody>
      </p:sp>
      <p:sp>
        <p:nvSpPr>
          <p:cNvPr id="137220" name="Rectangle 2"/>
          <p:cNvSpPr>
            <a:spLocks noGrp="1" noRot="1" noChangeAspect="1" noChangeArrowheads="1" noTextEdit="1"/>
          </p:cNvSpPr>
          <p:nvPr>
            <p:ph type="sldImg"/>
          </p:nvPr>
        </p:nvSpPr>
        <p:spPr>
          <a:ln/>
        </p:spPr>
      </p:sp>
      <p:sp>
        <p:nvSpPr>
          <p:cNvPr id="1372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37660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38243"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C4A46222-12F0-4B86-AEC5-EFB013ED3963}" type="slidenum">
              <a:rPr lang="en-US" sz="1000" b="0">
                <a:solidFill>
                  <a:prstClr val="black"/>
                </a:solidFill>
                <a:latin typeface="Times New Roman" pitchFamily="18" charset="0"/>
              </a:rPr>
              <a:pPr/>
              <a:t>44</a:t>
            </a:fld>
            <a:endParaRPr lang="en-US" sz="1000" b="0">
              <a:solidFill>
                <a:prstClr val="black"/>
              </a:solidFill>
              <a:latin typeface="Times New Roman" pitchFamily="18" charset="0"/>
            </a:endParaRPr>
          </a:p>
        </p:txBody>
      </p:sp>
      <p:sp>
        <p:nvSpPr>
          <p:cNvPr id="138244" name="Rectangle 2"/>
          <p:cNvSpPr>
            <a:spLocks noGrp="1" noRot="1" noChangeAspect="1" noChangeArrowheads="1" noTextEdit="1"/>
          </p:cNvSpPr>
          <p:nvPr>
            <p:ph type="sldImg"/>
          </p:nvPr>
        </p:nvSpPr>
        <p:spPr>
          <a:ln/>
        </p:spPr>
      </p:sp>
      <p:sp>
        <p:nvSpPr>
          <p:cNvPr id="1382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42545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39267"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32A2D402-8552-4419-9DBB-64C65898D40E}" type="slidenum">
              <a:rPr lang="en-US" sz="1000" b="0">
                <a:solidFill>
                  <a:prstClr val="black"/>
                </a:solidFill>
                <a:latin typeface="Times New Roman" pitchFamily="18" charset="0"/>
              </a:rPr>
              <a:pPr/>
              <a:t>45</a:t>
            </a:fld>
            <a:endParaRPr lang="en-US" sz="1000" b="0">
              <a:solidFill>
                <a:prstClr val="black"/>
              </a:solidFill>
              <a:latin typeface="Times New Roman" pitchFamily="18" charset="0"/>
            </a:endParaRPr>
          </a:p>
        </p:txBody>
      </p:sp>
      <p:sp>
        <p:nvSpPr>
          <p:cNvPr id="139268" name="Rectangle 2"/>
          <p:cNvSpPr>
            <a:spLocks noGrp="1" noRot="1" noChangeAspect="1" noChangeArrowheads="1" noTextEdit="1"/>
          </p:cNvSpPr>
          <p:nvPr>
            <p:ph type="sldImg"/>
          </p:nvPr>
        </p:nvSpPr>
        <p:spPr>
          <a:ln/>
        </p:spPr>
      </p:sp>
      <p:sp>
        <p:nvSpPr>
          <p:cNvPr id="1392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442190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40291"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A9034B56-E570-4C6A-9F5C-01DCECD96CDD}" type="slidenum">
              <a:rPr lang="en-US" sz="1000" b="0">
                <a:solidFill>
                  <a:prstClr val="black"/>
                </a:solidFill>
                <a:latin typeface="Times New Roman" pitchFamily="18" charset="0"/>
              </a:rPr>
              <a:pPr/>
              <a:t>46</a:t>
            </a:fld>
            <a:endParaRPr lang="en-US" sz="1000" b="0">
              <a:solidFill>
                <a:prstClr val="black"/>
              </a:solidFill>
              <a:latin typeface="Times New Roman" pitchFamily="18" charset="0"/>
            </a:endParaRPr>
          </a:p>
        </p:txBody>
      </p:sp>
      <p:sp>
        <p:nvSpPr>
          <p:cNvPr id="140292" name="Rectangle 2"/>
          <p:cNvSpPr>
            <a:spLocks noGrp="1" noRot="1" noChangeAspect="1" noChangeArrowheads="1" noTextEdit="1"/>
          </p:cNvSpPr>
          <p:nvPr>
            <p:ph type="sldImg"/>
          </p:nvPr>
        </p:nvSpPr>
        <p:spPr>
          <a:ln/>
        </p:spPr>
      </p:sp>
      <p:sp>
        <p:nvSpPr>
          <p:cNvPr id="1402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539920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9"/>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CEF26347-D297-4CC2-BB80-4979A5A3FD92}" type="datetime3">
              <a:rPr lang="zh-CN" altLang="en-US" smtClean="0">
                <a:solidFill>
                  <a:srgbClr val="000000"/>
                </a:solidFill>
              </a:rPr>
              <a:t>2021年10月3日星期日</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6" name="Rectangle 6"/>
          <p:cNvSpPr>
            <a:spLocks noGrp="1" noChangeArrowheads="1"/>
          </p:cNvSpPr>
          <p:nvPr>
            <p:ph type="sldNum" sz="quarter" idx="12"/>
          </p:nvPr>
        </p:nvSpPr>
        <p:spPr>
          <a:ln/>
        </p:spPr>
        <p:txBody>
          <a:bodyPr/>
          <a:lstStyle>
            <a:lvl1pPr>
              <a:defRPr/>
            </a:lvl1pPr>
          </a:lstStyle>
          <a:p>
            <a:fld id="{EF69E08B-41E4-42FF-B216-A0BA4194A96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625027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1F8D92B6-847C-404D-96FA-D82178555B9D}" type="datetime3">
              <a:rPr lang="zh-CN" altLang="en-US" smtClean="0">
                <a:solidFill>
                  <a:srgbClr val="000000"/>
                </a:solidFill>
              </a:rPr>
              <a:t>2021年10月3日星期日</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6" name="Rectangle 6"/>
          <p:cNvSpPr>
            <a:spLocks noGrp="1" noChangeArrowheads="1"/>
          </p:cNvSpPr>
          <p:nvPr>
            <p:ph type="sldNum" sz="quarter" idx="12"/>
          </p:nvPr>
        </p:nvSpPr>
        <p:spPr>
          <a:ln/>
        </p:spPr>
        <p:txBody>
          <a:bodyPr/>
          <a:lstStyle>
            <a:lvl1pPr>
              <a:defRPr/>
            </a:lvl1pPr>
          </a:lstStyle>
          <a:p>
            <a:fld id="{280C0A82-4982-4DA8-BF14-BC0CDCACEA05}"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41122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4650" y="304800"/>
            <a:ext cx="211455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191250" cy="6096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D8BC4B31-90DE-4023-AB1D-CF006F4B909A}" type="datetime3">
              <a:rPr lang="zh-CN" altLang="en-US" smtClean="0">
                <a:solidFill>
                  <a:srgbClr val="000000"/>
                </a:solidFill>
              </a:rPr>
              <a:t>2021年10月3日星期日</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6" name="Rectangle 6"/>
          <p:cNvSpPr>
            <a:spLocks noGrp="1" noChangeArrowheads="1"/>
          </p:cNvSpPr>
          <p:nvPr>
            <p:ph type="sldNum" sz="quarter" idx="12"/>
          </p:nvPr>
        </p:nvSpPr>
        <p:spPr>
          <a:ln/>
        </p:spPr>
        <p:txBody>
          <a:bodyPr/>
          <a:lstStyle>
            <a:lvl1pPr>
              <a:defRPr/>
            </a:lvl1pPr>
          </a:lstStyle>
          <a:p>
            <a:fld id="{580CD8C8-3F49-4017-97DB-A35E4F4544F5}"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399722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6" name="Slide Number Placeholder 5"/>
          <p:cNvSpPr>
            <a:spLocks noGrp="1"/>
          </p:cNvSpPr>
          <p:nvPr>
            <p:ph type="sldNum" sz="quarter" idx="12"/>
          </p:nvPr>
        </p:nvSpPr>
        <p:spPr/>
        <p:txBody>
          <a:bodyPr/>
          <a:lstStyle>
            <a:lvl1pPr>
              <a:defRPr smtClean="0"/>
            </a:lvl1pPr>
          </a:lstStyle>
          <a:p>
            <a:pPr>
              <a:defRPr/>
            </a:pPr>
            <a:fld id="{76249C3F-1F0D-0245-BD8E-6D134CBB21A2}" type="slidenum">
              <a:rPr lang="en-US"/>
              <a:pPr>
                <a:defRPr/>
              </a:pPr>
              <a:t>‹#›</a:t>
            </a:fld>
            <a:endParaRPr lang="en-US" b="0">
              <a:solidFill>
                <a:srgbClr val="FBBA03"/>
              </a:solidFill>
            </a:endParaRPr>
          </a:p>
        </p:txBody>
      </p:sp>
    </p:spTree>
    <p:extLst>
      <p:ext uri="{BB962C8B-B14F-4D97-AF65-F5344CB8AC3E}">
        <p14:creationId xmlns:p14="http://schemas.microsoft.com/office/powerpoint/2010/main" val="3744485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smtClean="0"/>
            </a:lvl1pPr>
          </a:lstStyle>
          <a:p>
            <a:pPr>
              <a:defRPr/>
            </a:pPr>
            <a:fld id="{A8C89C21-81C6-1849-AF7F-456E69B3BB35}" type="slidenum">
              <a:rPr lang="en-US"/>
              <a:pPr>
                <a:defRPr/>
              </a:pPr>
              <a:t>‹#›</a:t>
            </a:fld>
            <a:endParaRPr lang="en-US" b="0">
              <a:solidFill>
                <a:srgbClr val="FBBA03"/>
              </a:solidFill>
            </a:endParaRPr>
          </a:p>
        </p:txBody>
      </p:sp>
    </p:spTree>
    <p:extLst>
      <p:ext uri="{BB962C8B-B14F-4D97-AF65-F5344CB8AC3E}">
        <p14:creationId xmlns:p14="http://schemas.microsoft.com/office/powerpoint/2010/main" val="3807250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smtClean="0"/>
            </a:lvl1pPr>
          </a:lstStyle>
          <a:p>
            <a:pPr>
              <a:defRPr/>
            </a:pPr>
            <a:fld id="{6B3DFB28-5B5B-074C-B4E8-618C4BF2D1F1}" type="slidenum">
              <a:rPr lang="en-US"/>
              <a:pPr>
                <a:defRPr/>
              </a:pPr>
              <a:t>‹#›</a:t>
            </a:fld>
            <a:endParaRPr lang="en-US" b="0">
              <a:solidFill>
                <a:srgbClr val="FBBA03"/>
              </a:solidFill>
            </a:endParaRPr>
          </a:p>
        </p:txBody>
      </p:sp>
    </p:spTree>
    <p:extLst>
      <p:ext uri="{BB962C8B-B14F-4D97-AF65-F5344CB8AC3E}">
        <p14:creationId xmlns:p14="http://schemas.microsoft.com/office/powerpoint/2010/main" val="2264563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sz="half" idx="1"/>
          </p:nvPr>
        </p:nvSpPr>
        <p:spPr>
          <a:xfrm>
            <a:off x="698501" y="1193800"/>
            <a:ext cx="3765550" cy="49276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6451" y="1193800"/>
            <a:ext cx="3765550" cy="49276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smtClean="0"/>
            </a:lvl1pPr>
          </a:lstStyle>
          <a:p>
            <a:pPr>
              <a:defRPr/>
            </a:pPr>
            <a:fld id="{27607546-6874-DF43-9D9F-828C20612237}" type="slidenum">
              <a:rPr lang="en-US"/>
              <a:pPr>
                <a:defRPr/>
              </a:pPr>
              <a:t>‹#›</a:t>
            </a:fld>
            <a:endParaRPr lang="en-US" b="0">
              <a:solidFill>
                <a:srgbClr val="FBBA03"/>
              </a:solidFill>
            </a:endParaRPr>
          </a:p>
        </p:txBody>
      </p:sp>
    </p:spTree>
    <p:extLst>
      <p:ext uri="{BB962C8B-B14F-4D97-AF65-F5344CB8AC3E}">
        <p14:creationId xmlns:p14="http://schemas.microsoft.com/office/powerpoint/2010/main" val="39176252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lgn="ct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lvl1pPr>
              <a:defRPr smtClean="0"/>
            </a:lvl1pPr>
          </a:lstStyle>
          <a:p>
            <a:pPr>
              <a:defRPr/>
            </a:pPr>
            <a:fld id="{0E0868A1-DE77-A845-97F5-165FD4D75CF2}" type="slidenum">
              <a:rPr lang="en-US"/>
              <a:pPr>
                <a:defRPr/>
              </a:pPr>
              <a:t>‹#›</a:t>
            </a:fld>
            <a:endParaRPr lang="en-US" b="0">
              <a:solidFill>
                <a:srgbClr val="FBBA03"/>
              </a:solidFill>
            </a:endParaRPr>
          </a:p>
        </p:txBody>
      </p:sp>
    </p:spTree>
    <p:extLst>
      <p:ext uri="{BB962C8B-B14F-4D97-AF65-F5344CB8AC3E}">
        <p14:creationId xmlns:p14="http://schemas.microsoft.com/office/powerpoint/2010/main" val="311696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Slide Number Placeholder 4"/>
          <p:cNvSpPr>
            <a:spLocks noGrp="1"/>
          </p:cNvSpPr>
          <p:nvPr>
            <p:ph type="sldNum" sz="quarter" idx="12"/>
          </p:nvPr>
        </p:nvSpPr>
        <p:spPr/>
        <p:txBody>
          <a:bodyPr/>
          <a:lstStyle>
            <a:lvl1pPr>
              <a:defRPr smtClean="0"/>
            </a:lvl1pPr>
          </a:lstStyle>
          <a:p>
            <a:pPr>
              <a:defRPr/>
            </a:pPr>
            <a:fld id="{5DC2A54D-D38A-6449-A27D-1BD4A1440DD2}" type="slidenum">
              <a:rPr lang="en-US"/>
              <a:pPr>
                <a:defRPr/>
              </a:pPr>
              <a:t>‹#›</a:t>
            </a:fld>
            <a:endParaRPr lang="en-US" b="0">
              <a:solidFill>
                <a:srgbClr val="FBBA03"/>
              </a:solidFill>
            </a:endParaRPr>
          </a:p>
        </p:txBody>
      </p:sp>
    </p:spTree>
    <p:extLst>
      <p:ext uri="{BB962C8B-B14F-4D97-AF65-F5344CB8AC3E}">
        <p14:creationId xmlns:p14="http://schemas.microsoft.com/office/powerpoint/2010/main" val="25328951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smtClean="0"/>
            </a:lvl1pPr>
          </a:lstStyle>
          <a:p>
            <a:pPr>
              <a:defRPr/>
            </a:pPr>
            <a:fld id="{94E79977-8762-624D-9D2F-4FE156E28C29}" type="slidenum">
              <a:rPr lang="en-US"/>
              <a:pPr>
                <a:defRPr/>
              </a:pPr>
              <a:t>‹#›</a:t>
            </a:fld>
            <a:endParaRPr lang="en-US" b="0">
              <a:solidFill>
                <a:srgbClr val="FBBA03"/>
              </a:solidFill>
            </a:endParaRPr>
          </a:p>
        </p:txBody>
      </p:sp>
    </p:spTree>
    <p:extLst>
      <p:ext uri="{BB962C8B-B14F-4D97-AF65-F5344CB8AC3E}">
        <p14:creationId xmlns:p14="http://schemas.microsoft.com/office/powerpoint/2010/main" val="4336397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93738" y="1041400"/>
            <a:ext cx="7778750" cy="0"/>
          </a:xfrm>
          <a:prstGeom prst="line">
            <a:avLst/>
          </a:prstGeom>
          <a:noFill/>
          <a:ln w="47625" cmpd="thinThick">
            <a:solidFill>
              <a:srgbClr val="FBBA03"/>
            </a:solidFill>
            <a:round/>
            <a:headEnd type="none" w="sm" len="sm"/>
            <a:tailEnd type="none" w="sm" len="sm"/>
          </a:ln>
          <a:effectLst/>
        </p:spPr>
        <p:txBody>
          <a:bodyPr wrap="none" anchor="ctr"/>
          <a:lstStyle/>
          <a:p>
            <a:pPr eaLnBrk="0" fontAlgn="base" hangingPunct="0">
              <a:spcBef>
                <a:spcPct val="50000"/>
              </a:spcBef>
              <a:spcAft>
                <a:spcPct val="0"/>
              </a:spcAft>
              <a:defRPr/>
            </a:pPr>
            <a:endParaRPr lang="en-US" sz="1600" b="1">
              <a:solidFill>
                <a:srgbClr val="FC0128"/>
              </a:solidFill>
            </a:endParaRPr>
          </a:p>
        </p:txBody>
      </p:sp>
      <p:sp>
        <p:nvSpPr>
          <p:cNvPr id="915461"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915462" name="Rectangle 6"/>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5" name="Rectangle 2"/>
          <p:cNvSpPr>
            <a:spLocks noGrp="1" noChangeArrowheads="1"/>
          </p:cNvSpPr>
          <p:nvPr>
            <p:ph type="dt" sz="half" idx="10"/>
          </p:nvPr>
        </p:nvSpPr>
        <p:spPr>
          <a:xfrm>
            <a:off x="457200" y="6245225"/>
            <a:ext cx="2133600" cy="476250"/>
          </a:xfrm>
        </p:spPr>
        <p:txBody>
          <a:bodyPr/>
          <a:lstStyle>
            <a:lvl1pPr>
              <a:defRPr/>
            </a:lvl1pPr>
          </a:lstStyle>
          <a:p>
            <a:pPr>
              <a:buClr>
                <a:srgbClr val="000000"/>
              </a:buClr>
              <a:defRPr/>
            </a:pPr>
            <a:fld id="{B6E3F1B7-6A46-4F7D-A8BC-AB3823C22ABD}" type="datetime1">
              <a:rPr lang="en-US">
                <a:solidFill>
                  <a:srgbClr val="00AE00"/>
                </a:solidFill>
              </a:rPr>
              <a:pPr>
                <a:buClr>
                  <a:srgbClr val="000000"/>
                </a:buClr>
                <a:defRPr/>
              </a:pPr>
              <a:t>10/3/2021</a:t>
            </a:fld>
            <a:endParaRPr lang="en-US">
              <a:solidFill>
                <a:srgbClr val="00AE00"/>
              </a:solidFill>
            </a:endParaRPr>
          </a:p>
        </p:txBody>
      </p:sp>
      <p:sp>
        <p:nvSpPr>
          <p:cNvPr id="6" name="Rectangle 3"/>
          <p:cNvSpPr>
            <a:spLocks noGrp="1" noChangeArrowheads="1"/>
          </p:cNvSpPr>
          <p:nvPr>
            <p:ph type="ftr" sz="quarter" idx="11"/>
          </p:nvPr>
        </p:nvSpPr>
        <p:spPr>
          <a:xfrm>
            <a:off x="3124200" y="6245225"/>
            <a:ext cx="2895600" cy="476250"/>
          </a:xfrm>
        </p:spPr>
        <p:txBody>
          <a:bodyPr/>
          <a:lstStyle>
            <a:lvl1pPr>
              <a:defRPr/>
            </a:lvl1pPr>
          </a:lstStyle>
          <a:p>
            <a:pPr>
              <a:buClr>
                <a:srgbClr val="000000"/>
              </a:buClr>
              <a:defRPr/>
            </a:pPr>
            <a:r>
              <a:rPr lang="en-US"/>
              <a:t>CSCE 430/830, Instruction Level Parallelism</a:t>
            </a:r>
          </a:p>
        </p:txBody>
      </p:sp>
      <p:sp>
        <p:nvSpPr>
          <p:cNvPr id="7" name="Rectangle 4"/>
          <p:cNvSpPr>
            <a:spLocks noGrp="1" noChangeArrowheads="1"/>
          </p:cNvSpPr>
          <p:nvPr>
            <p:ph type="sldNum" sz="quarter" idx="12"/>
          </p:nvPr>
        </p:nvSpPr>
        <p:spPr>
          <a:xfrm>
            <a:off x="6553200" y="6245225"/>
            <a:ext cx="2133600" cy="476250"/>
          </a:xfrm>
        </p:spPr>
        <p:txBody>
          <a:bodyPr/>
          <a:lstStyle>
            <a:lvl1pPr>
              <a:defRPr/>
            </a:lvl1pPr>
          </a:lstStyle>
          <a:p>
            <a:pPr>
              <a:buClr>
                <a:srgbClr val="000000"/>
              </a:buClr>
              <a:defRPr/>
            </a:pPr>
            <a:fld id="{8133C443-16C5-4976-8012-AB7362AFDBA1}"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332573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B738F50D-2DF5-441E-B595-31B65413CA0A}" type="datetime3">
              <a:rPr lang="zh-CN" altLang="en-US" smtClean="0">
                <a:solidFill>
                  <a:srgbClr val="000000"/>
                </a:solidFill>
              </a:rPr>
              <a:t>2021年10月3日星期日</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6" name="Rectangle 6"/>
          <p:cNvSpPr>
            <a:spLocks noGrp="1" noChangeArrowheads="1"/>
          </p:cNvSpPr>
          <p:nvPr>
            <p:ph type="sldNum" sz="quarter" idx="12"/>
          </p:nvPr>
        </p:nvSpPr>
        <p:spPr>
          <a:ln/>
        </p:spPr>
        <p:txBody>
          <a:bodyPr/>
          <a:lstStyle>
            <a:lvl1pPr>
              <a:defRPr/>
            </a:lvl1pPr>
          </a:lstStyle>
          <a:p>
            <a:fld id="{E58E32E0-4F7A-4C51-A07F-A32EBD8C5A5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4148362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buClr>
                <a:srgbClr val="000000"/>
              </a:buClr>
              <a:defRPr/>
            </a:pPr>
            <a:fld id="{83864851-B949-41FB-BFDA-882954ED1906}" type="datetime1">
              <a:rPr lang="en-US">
                <a:solidFill>
                  <a:srgbClr val="00AE00"/>
                </a:solidFill>
              </a:rPr>
              <a:pPr>
                <a:buClr>
                  <a:srgbClr val="000000"/>
                </a:buClr>
                <a:defRPr/>
              </a:pPr>
              <a:t>10/3/2021</a:t>
            </a:fld>
            <a:endParaRPr lang="en-US">
              <a:solidFill>
                <a:srgbClr val="00AE00"/>
              </a:solidFill>
            </a:endParaRPr>
          </a:p>
        </p:txBody>
      </p:sp>
      <p:sp>
        <p:nvSpPr>
          <p:cNvPr id="5" name="Rectangle 3"/>
          <p:cNvSpPr>
            <a:spLocks noGrp="1" noChangeArrowheads="1"/>
          </p:cNvSpPr>
          <p:nvPr>
            <p:ph type="ftr" sz="quarter" idx="11"/>
          </p:nvPr>
        </p:nvSpPr>
        <p:spPr>
          <a:ln/>
        </p:spPr>
        <p:txBody>
          <a:bodyPr/>
          <a:lstStyle>
            <a:lvl1pPr>
              <a:defRPr/>
            </a:lvl1pPr>
          </a:lstStyle>
          <a:p>
            <a:pPr>
              <a:buClr>
                <a:srgbClr val="000000"/>
              </a:buClr>
              <a:defRPr/>
            </a:pPr>
            <a:r>
              <a:rPr lang="en-US"/>
              <a:t>CSCE 430/830, Instruction Level Parallelism</a:t>
            </a:r>
          </a:p>
        </p:txBody>
      </p:sp>
      <p:sp>
        <p:nvSpPr>
          <p:cNvPr id="6" name="Rectangle 4"/>
          <p:cNvSpPr>
            <a:spLocks noGrp="1" noChangeArrowheads="1"/>
          </p:cNvSpPr>
          <p:nvPr>
            <p:ph type="sldNum" sz="quarter" idx="12"/>
          </p:nvPr>
        </p:nvSpPr>
        <p:spPr>
          <a:ln/>
        </p:spPr>
        <p:txBody>
          <a:bodyPr/>
          <a:lstStyle>
            <a:lvl1pPr>
              <a:defRPr/>
            </a:lvl1pPr>
          </a:lstStyle>
          <a:p>
            <a:pPr>
              <a:buClr>
                <a:srgbClr val="000000"/>
              </a:buClr>
              <a:defRPr/>
            </a:pPr>
            <a:fld id="{D8473F4E-FDCE-4EB2-AA66-3A58B129628C}"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13373817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buClr>
                <a:srgbClr val="000000"/>
              </a:buClr>
              <a:defRPr/>
            </a:pPr>
            <a:fld id="{B3C166F4-68D0-48DE-BC9F-6F3D305F8CE3}" type="datetime1">
              <a:rPr lang="en-US">
                <a:solidFill>
                  <a:srgbClr val="00AE00"/>
                </a:solidFill>
              </a:rPr>
              <a:pPr>
                <a:buClr>
                  <a:srgbClr val="000000"/>
                </a:buClr>
                <a:defRPr/>
              </a:pPr>
              <a:t>10/3/2021</a:t>
            </a:fld>
            <a:endParaRPr lang="en-US">
              <a:solidFill>
                <a:srgbClr val="00AE00"/>
              </a:solidFill>
            </a:endParaRPr>
          </a:p>
        </p:txBody>
      </p:sp>
      <p:sp>
        <p:nvSpPr>
          <p:cNvPr id="5" name="Rectangle 3"/>
          <p:cNvSpPr>
            <a:spLocks noGrp="1" noChangeArrowheads="1"/>
          </p:cNvSpPr>
          <p:nvPr>
            <p:ph type="ftr" sz="quarter" idx="11"/>
          </p:nvPr>
        </p:nvSpPr>
        <p:spPr>
          <a:ln/>
        </p:spPr>
        <p:txBody>
          <a:bodyPr/>
          <a:lstStyle>
            <a:lvl1pPr>
              <a:defRPr/>
            </a:lvl1pPr>
          </a:lstStyle>
          <a:p>
            <a:pPr>
              <a:buClr>
                <a:srgbClr val="000000"/>
              </a:buClr>
              <a:defRPr/>
            </a:pPr>
            <a:r>
              <a:rPr lang="en-US"/>
              <a:t>CSCE 430/830, Instruction Level Parallelism</a:t>
            </a:r>
          </a:p>
        </p:txBody>
      </p:sp>
      <p:sp>
        <p:nvSpPr>
          <p:cNvPr id="6" name="Rectangle 4"/>
          <p:cNvSpPr>
            <a:spLocks noGrp="1" noChangeArrowheads="1"/>
          </p:cNvSpPr>
          <p:nvPr>
            <p:ph type="sldNum" sz="quarter" idx="12"/>
          </p:nvPr>
        </p:nvSpPr>
        <p:spPr>
          <a:ln/>
        </p:spPr>
        <p:txBody>
          <a:bodyPr/>
          <a:lstStyle>
            <a:lvl1pPr>
              <a:defRPr/>
            </a:lvl1pPr>
          </a:lstStyle>
          <a:p>
            <a:pPr>
              <a:buClr>
                <a:srgbClr val="000000"/>
              </a:buClr>
              <a:defRPr/>
            </a:pPr>
            <a:fld id="{B9CB338F-BC42-4FFB-9545-8D800E718921}"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3612749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98500" y="1193800"/>
            <a:ext cx="3765550"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6450" y="1193800"/>
            <a:ext cx="3765550"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buClr>
                <a:srgbClr val="000000"/>
              </a:buClr>
              <a:defRPr/>
            </a:pPr>
            <a:fld id="{5AAAEA94-6878-4F50-B06A-76E3ED101239}" type="datetime1">
              <a:rPr lang="en-US">
                <a:solidFill>
                  <a:srgbClr val="00AE00"/>
                </a:solidFill>
              </a:rPr>
              <a:pPr>
                <a:buClr>
                  <a:srgbClr val="000000"/>
                </a:buClr>
                <a:defRPr/>
              </a:pPr>
              <a:t>10/3/2021</a:t>
            </a:fld>
            <a:endParaRPr lang="en-US">
              <a:solidFill>
                <a:srgbClr val="00AE00"/>
              </a:solidFill>
            </a:endParaRPr>
          </a:p>
        </p:txBody>
      </p:sp>
      <p:sp>
        <p:nvSpPr>
          <p:cNvPr id="6" name="Rectangle 3"/>
          <p:cNvSpPr>
            <a:spLocks noGrp="1" noChangeArrowheads="1"/>
          </p:cNvSpPr>
          <p:nvPr>
            <p:ph type="ftr" sz="quarter" idx="11"/>
          </p:nvPr>
        </p:nvSpPr>
        <p:spPr>
          <a:ln/>
        </p:spPr>
        <p:txBody>
          <a:bodyPr/>
          <a:lstStyle>
            <a:lvl1pPr>
              <a:defRPr/>
            </a:lvl1pPr>
          </a:lstStyle>
          <a:p>
            <a:pPr>
              <a:buClr>
                <a:srgbClr val="000000"/>
              </a:buClr>
              <a:defRPr/>
            </a:pPr>
            <a:r>
              <a:rPr lang="en-US"/>
              <a:t>CSCE 430/830, Instruction Level Parallelism</a:t>
            </a:r>
          </a:p>
        </p:txBody>
      </p:sp>
      <p:sp>
        <p:nvSpPr>
          <p:cNvPr id="7" name="Rectangle 4"/>
          <p:cNvSpPr>
            <a:spLocks noGrp="1" noChangeArrowheads="1"/>
          </p:cNvSpPr>
          <p:nvPr>
            <p:ph type="sldNum" sz="quarter" idx="12"/>
          </p:nvPr>
        </p:nvSpPr>
        <p:spPr>
          <a:ln/>
        </p:spPr>
        <p:txBody>
          <a:bodyPr/>
          <a:lstStyle>
            <a:lvl1pPr>
              <a:defRPr/>
            </a:lvl1pPr>
          </a:lstStyle>
          <a:p>
            <a:pPr>
              <a:buClr>
                <a:srgbClr val="000000"/>
              </a:buClr>
              <a:defRPr/>
            </a:pPr>
            <a:fld id="{E5A671FA-37AA-4101-8212-70DA8FFB9A99}"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10199946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dt" sz="half" idx="10"/>
          </p:nvPr>
        </p:nvSpPr>
        <p:spPr>
          <a:ln/>
        </p:spPr>
        <p:txBody>
          <a:bodyPr/>
          <a:lstStyle>
            <a:lvl1pPr>
              <a:defRPr/>
            </a:lvl1pPr>
          </a:lstStyle>
          <a:p>
            <a:pPr>
              <a:buClr>
                <a:srgbClr val="000000"/>
              </a:buClr>
              <a:defRPr/>
            </a:pPr>
            <a:fld id="{A391D827-8F1C-459F-8635-3B4C1E2F38E8}" type="datetime1">
              <a:rPr lang="en-US">
                <a:solidFill>
                  <a:srgbClr val="00AE00"/>
                </a:solidFill>
              </a:rPr>
              <a:pPr>
                <a:buClr>
                  <a:srgbClr val="000000"/>
                </a:buClr>
                <a:defRPr/>
              </a:pPr>
              <a:t>10/3/2021</a:t>
            </a:fld>
            <a:endParaRPr lang="en-US">
              <a:solidFill>
                <a:srgbClr val="00AE00"/>
              </a:solidFill>
            </a:endParaRPr>
          </a:p>
        </p:txBody>
      </p:sp>
      <p:sp>
        <p:nvSpPr>
          <p:cNvPr id="8" name="Rectangle 3"/>
          <p:cNvSpPr>
            <a:spLocks noGrp="1" noChangeArrowheads="1"/>
          </p:cNvSpPr>
          <p:nvPr>
            <p:ph type="ftr" sz="quarter" idx="11"/>
          </p:nvPr>
        </p:nvSpPr>
        <p:spPr>
          <a:ln/>
        </p:spPr>
        <p:txBody>
          <a:bodyPr/>
          <a:lstStyle>
            <a:lvl1pPr>
              <a:defRPr/>
            </a:lvl1pPr>
          </a:lstStyle>
          <a:p>
            <a:pPr>
              <a:buClr>
                <a:srgbClr val="000000"/>
              </a:buClr>
              <a:defRPr/>
            </a:pPr>
            <a:r>
              <a:rPr lang="en-US"/>
              <a:t>CSCE 430/830, Instruction Level Parallelism</a:t>
            </a:r>
          </a:p>
        </p:txBody>
      </p:sp>
      <p:sp>
        <p:nvSpPr>
          <p:cNvPr id="9" name="Rectangle 4"/>
          <p:cNvSpPr>
            <a:spLocks noGrp="1" noChangeArrowheads="1"/>
          </p:cNvSpPr>
          <p:nvPr>
            <p:ph type="sldNum" sz="quarter" idx="12"/>
          </p:nvPr>
        </p:nvSpPr>
        <p:spPr>
          <a:ln/>
        </p:spPr>
        <p:txBody>
          <a:bodyPr/>
          <a:lstStyle>
            <a:lvl1pPr>
              <a:defRPr/>
            </a:lvl1pPr>
          </a:lstStyle>
          <a:p>
            <a:pPr>
              <a:buClr>
                <a:srgbClr val="000000"/>
              </a:buClr>
              <a:defRPr/>
            </a:pPr>
            <a:fld id="{242B0BC7-6C68-4865-B51F-A08EEE0A05E7}"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2864799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dt" sz="half" idx="10"/>
          </p:nvPr>
        </p:nvSpPr>
        <p:spPr>
          <a:ln/>
        </p:spPr>
        <p:txBody>
          <a:bodyPr/>
          <a:lstStyle>
            <a:lvl1pPr>
              <a:defRPr/>
            </a:lvl1pPr>
          </a:lstStyle>
          <a:p>
            <a:pPr>
              <a:buClr>
                <a:srgbClr val="000000"/>
              </a:buClr>
              <a:defRPr/>
            </a:pPr>
            <a:fld id="{292C6B98-7DD4-4AAB-9FF7-E4092E34E2BA}" type="datetime1">
              <a:rPr lang="en-US">
                <a:solidFill>
                  <a:srgbClr val="00AE00"/>
                </a:solidFill>
              </a:rPr>
              <a:pPr>
                <a:buClr>
                  <a:srgbClr val="000000"/>
                </a:buClr>
                <a:defRPr/>
              </a:pPr>
              <a:t>10/3/2021</a:t>
            </a:fld>
            <a:endParaRPr lang="en-US">
              <a:solidFill>
                <a:srgbClr val="00AE00"/>
              </a:solidFill>
            </a:endParaRPr>
          </a:p>
        </p:txBody>
      </p:sp>
      <p:sp>
        <p:nvSpPr>
          <p:cNvPr id="4" name="Rectangle 3"/>
          <p:cNvSpPr>
            <a:spLocks noGrp="1" noChangeArrowheads="1"/>
          </p:cNvSpPr>
          <p:nvPr>
            <p:ph type="ftr" sz="quarter" idx="11"/>
          </p:nvPr>
        </p:nvSpPr>
        <p:spPr>
          <a:ln/>
        </p:spPr>
        <p:txBody>
          <a:bodyPr/>
          <a:lstStyle>
            <a:lvl1pPr>
              <a:defRPr/>
            </a:lvl1pPr>
          </a:lstStyle>
          <a:p>
            <a:pPr>
              <a:buClr>
                <a:srgbClr val="000000"/>
              </a:buClr>
              <a:defRPr/>
            </a:pPr>
            <a:r>
              <a:rPr lang="en-US"/>
              <a:t>CSCE 430/830, Instruction Level Parallelism</a:t>
            </a:r>
          </a:p>
        </p:txBody>
      </p:sp>
      <p:sp>
        <p:nvSpPr>
          <p:cNvPr id="5" name="Rectangle 4"/>
          <p:cNvSpPr>
            <a:spLocks noGrp="1" noChangeArrowheads="1"/>
          </p:cNvSpPr>
          <p:nvPr>
            <p:ph type="sldNum" sz="quarter" idx="12"/>
          </p:nvPr>
        </p:nvSpPr>
        <p:spPr>
          <a:ln/>
        </p:spPr>
        <p:txBody>
          <a:bodyPr/>
          <a:lstStyle>
            <a:lvl1pPr>
              <a:defRPr/>
            </a:lvl1pPr>
          </a:lstStyle>
          <a:p>
            <a:pPr>
              <a:buClr>
                <a:srgbClr val="000000"/>
              </a:buClr>
              <a:defRPr/>
            </a:pPr>
            <a:fld id="{5844B870-F2D7-4474-889B-7449C669858C}"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8060578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buClr>
                <a:srgbClr val="000000"/>
              </a:buClr>
              <a:defRPr/>
            </a:pPr>
            <a:fld id="{6256CAC1-C653-4CB8-B53D-306BB5B086A9}" type="datetime1">
              <a:rPr lang="en-US">
                <a:solidFill>
                  <a:srgbClr val="00AE00"/>
                </a:solidFill>
              </a:rPr>
              <a:pPr>
                <a:buClr>
                  <a:srgbClr val="000000"/>
                </a:buClr>
                <a:defRPr/>
              </a:pPr>
              <a:t>10/3/2021</a:t>
            </a:fld>
            <a:endParaRPr lang="en-US">
              <a:solidFill>
                <a:srgbClr val="00AE00"/>
              </a:solidFill>
            </a:endParaRPr>
          </a:p>
        </p:txBody>
      </p:sp>
      <p:sp>
        <p:nvSpPr>
          <p:cNvPr id="3" name="Rectangle 3"/>
          <p:cNvSpPr>
            <a:spLocks noGrp="1" noChangeArrowheads="1"/>
          </p:cNvSpPr>
          <p:nvPr>
            <p:ph type="ftr" sz="quarter" idx="11"/>
          </p:nvPr>
        </p:nvSpPr>
        <p:spPr>
          <a:ln/>
        </p:spPr>
        <p:txBody>
          <a:bodyPr/>
          <a:lstStyle>
            <a:lvl1pPr>
              <a:defRPr/>
            </a:lvl1pPr>
          </a:lstStyle>
          <a:p>
            <a:pPr>
              <a:buClr>
                <a:srgbClr val="000000"/>
              </a:buClr>
              <a:defRPr/>
            </a:pPr>
            <a:r>
              <a:rPr lang="en-US"/>
              <a:t>CSCE 430/830, Instruction Level Parallelism</a:t>
            </a:r>
          </a:p>
        </p:txBody>
      </p:sp>
      <p:sp>
        <p:nvSpPr>
          <p:cNvPr id="4" name="Rectangle 4"/>
          <p:cNvSpPr>
            <a:spLocks noGrp="1" noChangeArrowheads="1"/>
          </p:cNvSpPr>
          <p:nvPr>
            <p:ph type="sldNum" sz="quarter" idx="12"/>
          </p:nvPr>
        </p:nvSpPr>
        <p:spPr>
          <a:ln/>
        </p:spPr>
        <p:txBody>
          <a:bodyPr/>
          <a:lstStyle>
            <a:lvl1pPr>
              <a:defRPr/>
            </a:lvl1pPr>
          </a:lstStyle>
          <a:p>
            <a:pPr>
              <a:buClr>
                <a:srgbClr val="000000"/>
              </a:buClr>
              <a:defRPr/>
            </a:pPr>
            <a:fld id="{8407C5B4-B5F4-40D2-A2A8-90AC83C2A1A7}"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28222528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buClr>
                <a:srgbClr val="000000"/>
              </a:buClr>
              <a:defRPr/>
            </a:pPr>
            <a:fld id="{C2B02447-D0FE-4870-8F90-42D185E323A8}" type="datetime1">
              <a:rPr lang="en-US">
                <a:solidFill>
                  <a:srgbClr val="00AE00"/>
                </a:solidFill>
              </a:rPr>
              <a:pPr>
                <a:buClr>
                  <a:srgbClr val="000000"/>
                </a:buClr>
                <a:defRPr/>
              </a:pPr>
              <a:t>10/3/2021</a:t>
            </a:fld>
            <a:endParaRPr lang="en-US">
              <a:solidFill>
                <a:srgbClr val="00AE00"/>
              </a:solidFill>
            </a:endParaRPr>
          </a:p>
        </p:txBody>
      </p:sp>
      <p:sp>
        <p:nvSpPr>
          <p:cNvPr id="6" name="Rectangle 3"/>
          <p:cNvSpPr>
            <a:spLocks noGrp="1" noChangeArrowheads="1"/>
          </p:cNvSpPr>
          <p:nvPr>
            <p:ph type="ftr" sz="quarter" idx="11"/>
          </p:nvPr>
        </p:nvSpPr>
        <p:spPr>
          <a:ln/>
        </p:spPr>
        <p:txBody>
          <a:bodyPr/>
          <a:lstStyle>
            <a:lvl1pPr>
              <a:defRPr/>
            </a:lvl1pPr>
          </a:lstStyle>
          <a:p>
            <a:pPr>
              <a:buClr>
                <a:srgbClr val="000000"/>
              </a:buClr>
              <a:defRPr/>
            </a:pPr>
            <a:r>
              <a:rPr lang="en-US"/>
              <a:t>CSCE 430/830, Instruction Level Parallelism</a:t>
            </a:r>
          </a:p>
        </p:txBody>
      </p:sp>
      <p:sp>
        <p:nvSpPr>
          <p:cNvPr id="7" name="Rectangle 4"/>
          <p:cNvSpPr>
            <a:spLocks noGrp="1" noChangeArrowheads="1"/>
          </p:cNvSpPr>
          <p:nvPr>
            <p:ph type="sldNum" sz="quarter" idx="12"/>
          </p:nvPr>
        </p:nvSpPr>
        <p:spPr>
          <a:ln/>
        </p:spPr>
        <p:txBody>
          <a:bodyPr/>
          <a:lstStyle>
            <a:lvl1pPr>
              <a:defRPr/>
            </a:lvl1pPr>
          </a:lstStyle>
          <a:p>
            <a:pPr>
              <a:buClr>
                <a:srgbClr val="000000"/>
              </a:buClr>
              <a:defRPr/>
            </a:pPr>
            <a:fld id="{8A71BF80-83A9-49B3-B963-643A6B79B8F5}"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22005744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buClr>
                <a:srgbClr val="000000"/>
              </a:buClr>
              <a:defRPr/>
            </a:pPr>
            <a:fld id="{09022C43-AF4A-4FCD-BDBD-7D19F7D25D1F}" type="datetime1">
              <a:rPr lang="en-US">
                <a:solidFill>
                  <a:srgbClr val="00AE00"/>
                </a:solidFill>
              </a:rPr>
              <a:pPr>
                <a:buClr>
                  <a:srgbClr val="000000"/>
                </a:buClr>
                <a:defRPr/>
              </a:pPr>
              <a:t>10/3/2021</a:t>
            </a:fld>
            <a:endParaRPr lang="en-US">
              <a:solidFill>
                <a:srgbClr val="00AE00"/>
              </a:solidFill>
            </a:endParaRPr>
          </a:p>
        </p:txBody>
      </p:sp>
      <p:sp>
        <p:nvSpPr>
          <p:cNvPr id="6" name="Rectangle 3"/>
          <p:cNvSpPr>
            <a:spLocks noGrp="1" noChangeArrowheads="1"/>
          </p:cNvSpPr>
          <p:nvPr>
            <p:ph type="ftr" sz="quarter" idx="11"/>
          </p:nvPr>
        </p:nvSpPr>
        <p:spPr>
          <a:ln/>
        </p:spPr>
        <p:txBody>
          <a:bodyPr/>
          <a:lstStyle>
            <a:lvl1pPr>
              <a:defRPr/>
            </a:lvl1pPr>
          </a:lstStyle>
          <a:p>
            <a:pPr>
              <a:buClr>
                <a:srgbClr val="000000"/>
              </a:buClr>
              <a:defRPr/>
            </a:pPr>
            <a:r>
              <a:rPr lang="en-US"/>
              <a:t>CSCE 430/830, Instruction Level Parallelism</a:t>
            </a:r>
          </a:p>
        </p:txBody>
      </p:sp>
      <p:sp>
        <p:nvSpPr>
          <p:cNvPr id="7" name="Rectangle 4"/>
          <p:cNvSpPr>
            <a:spLocks noGrp="1" noChangeArrowheads="1"/>
          </p:cNvSpPr>
          <p:nvPr>
            <p:ph type="sldNum" sz="quarter" idx="12"/>
          </p:nvPr>
        </p:nvSpPr>
        <p:spPr>
          <a:ln/>
        </p:spPr>
        <p:txBody>
          <a:bodyPr/>
          <a:lstStyle>
            <a:lvl1pPr>
              <a:defRPr/>
            </a:lvl1pPr>
          </a:lstStyle>
          <a:p>
            <a:pPr>
              <a:buClr>
                <a:srgbClr val="000000"/>
              </a:buClr>
              <a:defRPr/>
            </a:pPr>
            <a:fld id="{E2D1AC9B-61A1-4E78-A7AF-FE7CF8782FF9}"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9814786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buClr>
                <a:srgbClr val="000000"/>
              </a:buClr>
              <a:defRPr/>
            </a:pPr>
            <a:fld id="{F22CF785-432A-4D12-98B4-5F915759A2A9}" type="datetime1">
              <a:rPr lang="en-US">
                <a:solidFill>
                  <a:srgbClr val="00AE00"/>
                </a:solidFill>
              </a:rPr>
              <a:pPr>
                <a:buClr>
                  <a:srgbClr val="000000"/>
                </a:buClr>
                <a:defRPr/>
              </a:pPr>
              <a:t>10/3/2021</a:t>
            </a:fld>
            <a:endParaRPr lang="en-US">
              <a:solidFill>
                <a:srgbClr val="00AE00"/>
              </a:solidFill>
            </a:endParaRPr>
          </a:p>
        </p:txBody>
      </p:sp>
      <p:sp>
        <p:nvSpPr>
          <p:cNvPr id="5" name="Rectangle 3"/>
          <p:cNvSpPr>
            <a:spLocks noGrp="1" noChangeArrowheads="1"/>
          </p:cNvSpPr>
          <p:nvPr>
            <p:ph type="ftr" sz="quarter" idx="11"/>
          </p:nvPr>
        </p:nvSpPr>
        <p:spPr>
          <a:ln/>
        </p:spPr>
        <p:txBody>
          <a:bodyPr/>
          <a:lstStyle>
            <a:lvl1pPr>
              <a:defRPr/>
            </a:lvl1pPr>
          </a:lstStyle>
          <a:p>
            <a:pPr>
              <a:buClr>
                <a:srgbClr val="000000"/>
              </a:buClr>
              <a:defRPr/>
            </a:pPr>
            <a:r>
              <a:rPr lang="en-US"/>
              <a:t>CSCE 430/830, Instruction Level Parallelism</a:t>
            </a:r>
          </a:p>
        </p:txBody>
      </p:sp>
      <p:sp>
        <p:nvSpPr>
          <p:cNvPr id="6" name="Rectangle 4"/>
          <p:cNvSpPr>
            <a:spLocks noGrp="1" noChangeArrowheads="1"/>
          </p:cNvSpPr>
          <p:nvPr>
            <p:ph type="sldNum" sz="quarter" idx="12"/>
          </p:nvPr>
        </p:nvSpPr>
        <p:spPr>
          <a:ln/>
        </p:spPr>
        <p:txBody>
          <a:bodyPr/>
          <a:lstStyle>
            <a:lvl1pPr>
              <a:defRPr/>
            </a:lvl1pPr>
          </a:lstStyle>
          <a:p>
            <a:pPr>
              <a:buClr>
                <a:srgbClr val="000000"/>
              </a:buClr>
              <a:defRPr/>
            </a:pPr>
            <a:fld id="{AECFFF0F-4967-44BB-BE32-F2A1CE0D8B8F}"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37152283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7950" y="330200"/>
            <a:ext cx="192405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30200"/>
            <a:ext cx="561975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buClr>
                <a:srgbClr val="000000"/>
              </a:buClr>
              <a:defRPr/>
            </a:pPr>
            <a:fld id="{DB33F233-BC44-4F99-A7A6-F358360D7024}" type="datetime1">
              <a:rPr lang="en-US">
                <a:solidFill>
                  <a:srgbClr val="00AE00"/>
                </a:solidFill>
              </a:rPr>
              <a:pPr>
                <a:buClr>
                  <a:srgbClr val="000000"/>
                </a:buClr>
                <a:defRPr/>
              </a:pPr>
              <a:t>10/3/2021</a:t>
            </a:fld>
            <a:endParaRPr lang="en-US">
              <a:solidFill>
                <a:srgbClr val="00AE00"/>
              </a:solidFill>
            </a:endParaRPr>
          </a:p>
        </p:txBody>
      </p:sp>
      <p:sp>
        <p:nvSpPr>
          <p:cNvPr id="5" name="Rectangle 3"/>
          <p:cNvSpPr>
            <a:spLocks noGrp="1" noChangeArrowheads="1"/>
          </p:cNvSpPr>
          <p:nvPr>
            <p:ph type="ftr" sz="quarter" idx="11"/>
          </p:nvPr>
        </p:nvSpPr>
        <p:spPr>
          <a:ln/>
        </p:spPr>
        <p:txBody>
          <a:bodyPr/>
          <a:lstStyle>
            <a:lvl1pPr>
              <a:defRPr/>
            </a:lvl1pPr>
          </a:lstStyle>
          <a:p>
            <a:pPr>
              <a:buClr>
                <a:srgbClr val="000000"/>
              </a:buClr>
              <a:defRPr/>
            </a:pPr>
            <a:r>
              <a:rPr lang="en-US"/>
              <a:t>CSCE 430/830, Instruction Level Parallelism</a:t>
            </a:r>
          </a:p>
        </p:txBody>
      </p:sp>
      <p:sp>
        <p:nvSpPr>
          <p:cNvPr id="6" name="Rectangle 4"/>
          <p:cNvSpPr>
            <a:spLocks noGrp="1" noChangeArrowheads="1"/>
          </p:cNvSpPr>
          <p:nvPr>
            <p:ph type="sldNum" sz="quarter" idx="12"/>
          </p:nvPr>
        </p:nvSpPr>
        <p:spPr>
          <a:ln/>
        </p:spPr>
        <p:txBody>
          <a:bodyPr/>
          <a:lstStyle>
            <a:lvl1pPr>
              <a:defRPr/>
            </a:lvl1pPr>
          </a:lstStyle>
          <a:p>
            <a:pPr>
              <a:buClr>
                <a:srgbClr val="000000"/>
              </a:buClr>
              <a:defRPr/>
            </a:pPr>
            <a:fld id="{516BA9C3-DA4D-4A94-A9CD-A02534FCD18E}"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414822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4"/>
            <a:ext cx="7772400" cy="1362075"/>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1CAA3DD5-5396-4006-AB4C-87CAFA69FA87}" type="datetime3">
              <a:rPr lang="zh-CN" altLang="en-US" smtClean="0">
                <a:solidFill>
                  <a:srgbClr val="000000"/>
                </a:solidFill>
              </a:rPr>
              <a:t>2021年10月3日星期日</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6" name="Rectangle 6"/>
          <p:cNvSpPr>
            <a:spLocks noGrp="1" noChangeArrowheads="1"/>
          </p:cNvSpPr>
          <p:nvPr>
            <p:ph type="sldNum" sz="quarter" idx="12"/>
          </p:nvPr>
        </p:nvSpPr>
        <p:spPr>
          <a:ln/>
        </p:spPr>
        <p:txBody>
          <a:bodyPr/>
          <a:lstStyle>
            <a:lvl1pPr>
              <a:defRPr/>
            </a:lvl1pPr>
          </a:lstStyle>
          <a:p>
            <a:fld id="{106881CA-77E4-47A2-BDBA-2EE13C56C49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666148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7292975" cy="736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98500" y="1193800"/>
            <a:ext cx="3765550" cy="492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6450" y="1193800"/>
            <a:ext cx="3765550" cy="492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buClr>
                <a:srgbClr val="000000"/>
              </a:buClr>
              <a:defRPr/>
            </a:pPr>
            <a:fld id="{D4024767-496B-4B4E-9351-C57784F93683}" type="datetime1">
              <a:rPr lang="en-US">
                <a:solidFill>
                  <a:srgbClr val="00AE00"/>
                </a:solidFill>
              </a:rPr>
              <a:pPr>
                <a:buClr>
                  <a:srgbClr val="000000"/>
                </a:buClr>
                <a:defRPr/>
              </a:pPr>
              <a:t>10/3/2021</a:t>
            </a:fld>
            <a:endParaRPr lang="en-US">
              <a:solidFill>
                <a:srgbClr val="00AE00"/>
              </a:solidFill>
            </a:endParaRPr>
          </a:p>
        </p:txBody>
      </p:sp>
      <p:sp>
        <p:nvSpPr>
          <p:cNvPr id="6" name="Rectangle 3"/>
          <p:cNvSpPr>
            <a:spLocks noGrp="1" noChangeArrowheads="1"/>
          </p:cNvSpPr>
          <p:nvPr>
            <p:ph type="ftr" sz="quarter" idx="11"/>
          </p:nvPr>
        </p:nvSpPr>
        <p:spPr>
          <a:ln/>
        </p:spPr>
        <p:txBody>
          <a:bodyPr/>
          <a:lstStyle>
            <a:lvl1pPr>
              <a:defRPr/>
            </a:lvl1pPr>
          </a:lstStyle>
          <a:p>
            <a:pPr>
              <a:buClr>
                <a:srgbClr val="000000"/>
              </a:buClr>
              <a:defRPr/>
            </a:pPr>
            <a:r>
              <a:rPr lang="en-US"/>
              <a:t>CSCE 430/830, Instruction Level Parallelism</a:t>
            </a:r>
          </a:p>
        </p:txBody>
      </p:sp>
      <p:sp>
        <p:nvSpPr>
          <p:cNvPr id="7" name="Rectangle 4"/>
          <p:cNvSpPr>
            <a:spLocks noGrp="1" noChangeArrowheads="1"/>
          </p:cNvSpPr>
          <p:nvPr>
            <p:ph type="sldNum" sz="quarter" idx="12"/>
          </p:nvPr>
        </p:nvSpPr>
        <p:spPr>
          <a:ln/>
        </p:spPr>
        <p:txBody>
          <a:bodyPr/>
          <a:lstStyle>
            <a:lvl1pPr>
              <a:defRPr/>
            </a:lvl1pPr>
          </a:lstStyle>
          <a:p>
            <a:pPr>
              <a:buClr>
                <a:srgbClr val="000000"/>
              </a:buClr>
              <a:defRPr/>
            </a:pPr>
            <a:fld id="{7136B9D8-3A7E-4683-9B84-369FAA5D5756}"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3343896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447800"/>
            <a:ext cx="4152900" cy="49530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6300" y="1447800"/>
            <a:ext cx="4152900" cy="49530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DFC347D7-27DA-48B4-BE3E-3783A93D922F}" type="datetime3">
              <a:rPr lang="zh-CN" altLang="en-US" smtClean="0">
                <a:solidFill>
                  <a:srgbClr val="000000"/>
                </a:solidFill>
              </a:rPr>
              <a:t>2021年10月3日星期日</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7" name="Rectangle 6"/>
          <p:cNvSpPr>
            <a:spLocks noGrp="1" noChangeArrowheads="1"/>
          </p:cNvSpPr>
          <p:nvPr>
            <p:ph type="sldNum" sz="quarter" idx="12"/>
          </p:nvPr>
        </p:nvSpPr>
        <p:spPr>
          <a:ln/>
        </p:spPr>
        <p:txBody>
          <a:bodyPr/>
          <a:lstStyle>
            <a:lvl1pPr>
              <a:defRPr/>
            </a:lvl1pPr>
          </a:lstStyle>
          <a:p>
            <a:fld id="{3DE13F82-F088-4D86-B756-41253263ACAF}"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000019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B2AF618B-5690-4DCC-8755-C8992E9508AA}" type="datetime3">
              <a:rPr lang="zh-CN" altLang="en-US" smtClean="0">
                <a:solidFill>
                  <a:srgbClr val="000000"/>
                </a:solidFill>
              </a:rPr>
              <a:t>2021年10月3日星期日</a:t>
            </a:fld>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9" name="Rectangle 6"/>
          <p:cNvSpPr>
            <a:spLocks noGrp="1" noChangeArrowheads="1"/>
          </p:cNvSpPr>
          <p:nvPr>
            <p:ph type="sldNum" sz="quarter" idx="12"/>
          </p:nvPr>
        </p:nvSpPr>
        <p:spPr>
          <a:ln/>
        </p:spPr>
        <p:txBody>
          <a:bodyPr/>
          <a:lstStyle>
            <a:lvl1pPr>
              <a:defRPr/>
            </a:lvl1pPr>
          </a:lstStyle>
          <a:p>
            <a:fld id="{F7948D50-6558-47A0-9E43-173458B88CE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279666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7BF4E106-FB49-469E-ADBB-1CC2E09D2FC0}" type="datetime3">
              <a:rPr lang="zh-CN" altLang="en-US" smtClean="0">
                <a:solidFill>
                  <a:srgbClr val="000000"/>
                </a:solidFill>
              </a:rPr>
              <a:t>2021年10月3日星期日</a:t>
            </a:fld>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5" name="Rectangle 6"/>
          <p:cNvSpPr>
            <a:spLocks noGrp="1" noChangeArrowheads="1"/>
          </p:cNvSpPr>
          <p:nvPr>
            <p:ph type="sldNum" sz="quarter" idx="12"/>
          </p:nvPr>
        </p:nvSpPr>
        <p:spPr>
          <a:ln/>
        </p:spPr>
        <p:txBody>
          <a:bodyPr/>
          <a:lstStyle>
            <a:lvl1pPr>
              <a:defRPr/>
            </a:lvl1pPr>
          </a:lstStyle>
          <a:p>
            <a:fld id="{A59AC56E-9F38-4A2A-A655-530BFCF9D27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498619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ED3B698-C342-4256-AF38-7F62A2A9D2D5}" type="datetime3">
              <a:rPr lang="zh-CN" altLang="en-US" smtClean="0">
                <a:solidFill>
                  <a:srgbClr val="000000"/>
                </a:solidFill>
              </a:rPr>
              <a:t>2021年10月3日星期日</a:t>
            </a:fld>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4" name="Rectangle 6"/>
          <p:cNvSpPr>
            <a:spLocks noGrp="1" noChangeArrowheads="1"/>
          </p:cNvSpPr>
          <p:nvPr>
            <p:ph type="sldNum" sz="quarter" idx="12"/>
          </p:nvPr>
        </p:nvSpPr>
        <p:spPr>
          <a:ln/>
        </p:spPr>
        <p:txBody>
          <a:bodyPr/>
          <a:lstStyle>
            <a:lvl1pPr>
              <a:defRPr/>
            </a:lvl1pPr>
          </a:lstStyle>
          <a:p>
            <a:fld id="{4BC1F71B-101D-4B1E-8276-752D3DFB6DA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886628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4"/>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602955F0-967F-4F95-8E53-8E00A8AD813A}" type="datetime3">
              <a:rPr lang="zh-CN" altLang="en-US" smtClean="0">
                <a:solidFill>
                  <a:srgbClr val="000000"/>
                </a:solidFill>
              </a:rPr>
              <a:t>2021年10月3日星期日</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7" name="Rectangle 6"/>
          <p:cNvSpPr>
            <a:spLocks noGrp="1" noChangeArrowheads="1"/>
          </p:cNvSpPr>
          <p:nvPr>
            <p:ph type="sldNum" sz="quarter" idx="12"/>
          </p:nvPr>
        </p:nvSpPr>
        <p:spPr>
          <a:ln/>
        </p:spPr>
        <p:txBody>
          <a:bodyPr/>
          <a:lstStyle>
            <a:lvl1pPr>
              <a:defRPr/>
            </a:lvl1pPr>
          </a:lstStyle>
          <a:p>
            <a:fld id="{B5A35CD9-00FA-42F6-ADAB-D35EB55F2D95}"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458679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A27153BF-35EB-4C2A-8FE5-138F9E90B205}" type="datetime3">
              <a:rPr lang="zh-CN" altLang="en-US" smtClean="0">
                <a:solidFill>
                  <a:srgbClr val="000000"/>
                </a:solidFill>
              </a:rPr>
              <a:t>2021年10月3日星期日</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7" name="Rectangle 6"/>
          <p:cNvSpPr>
            <a:spLocks noGrp="1" noChangeArrowheads="1"/>
          </p:cNvSpPr>
          <p:nvPr>
            <p:ph type="sldNum" sz="quarter" idx="12"/>
          </p:nvPr>
        </p:nvSpPr>
        <p:spPr>
          <a:ln/>
        </p:spPr>
        <p:txBody>
          <a:bodyPr/>
          <a:lstStyle>
            <a:lvl1pPr>
              <a:defRPr/>
            </a:lvl1pPr>
          </a:lstStyle>
          <a:p>
            <a:fld id="{19A6B5B8-3781-4543-A153-270FB8735D9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91693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D2D2F4"/>
            </a:gs>
            <a:gs pos="50000">
              <a:srgbClr val="FFFFFF"/>
            </a:gs>
            <a:gs pos="100000">
              <a:srgbClr val="FFFFFF"/>
            </a:gs>
          </a:gsLst>
          <a:lin ang="5400000"/>
        </a:gra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bwMode="auto">
          <a:xfrm>
            <a:off x="6858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3731" name="Rectangle 3"/>
          <p:cNvSpPr>
            <a:spLocks noGrp="1" noChangeArrowheads="1"/>
          </p:cNvSpPr>
          <p:nvPr>
            <p:ph type="body" idx="1"/>
          </p:nvPr>
        </p:nvSpPr>
        <p:spPr bwMode="auto">
          <a:xfrm>
            <a:off x="381000" y="14478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381000" y="6477000"/>
            <a:ext cx="1905000" cy="3810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050"/>
            </a:lvl1pPr>
          </a:lstStyle>
          <a:p>
            <a:pPr fontAlgn="base">
              <a:spcBef>
                <a:spcPct val="0"/>
              </a:spcBef>
              <a:spcAft>
                <a:spcPct val="0"/>
              </a:spcAft>
              <a:defRPr/>
            </a:pPr>
            <a:fld id="{FA244B10-186D-4C4E-AA9F-7F34D9AD7760}" type="datetime3">
              <a:rPr kumimoji="1" lang="zh-CN" altLang="en-US" smtClean="0">
                <a:solidFill>
                  <a:srgbClr val="000000"/>
                </a:solidFill>
              </a:rPr>
              <a:t>2021年10月3日星期日</a:t>
            </a:fld>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2514600" y="6477000"/>
            <a:ext cx="4038600" cy="3810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050"/>
            </a:lvl1pPr>
          </a:lstStyle>
          <a:p>
            <a:pPr fontAlgn="base">
              <a:spcBef>
                <a:spcPct val="0"/>
              </a:spcBef>
              <a:spcAft>
                <a:spcPct val="0"/>
              </a:spcAft>
              <a:defRPr/>
            </a:pPr>
            <a:r>
              <a:rPr kumimoji="1" lang="en-US" altLang="zh-CN">
                <a:solidFill>
                  <a:srgbClr val="000000"/>
                </a:solidFill>
              </a:rPr>
              <a:t>计算机系统结构      第五章  标量处理机</a:t>
            </a:r>
          </a:p>
        </p:txBody>
      </p:sp>
      <p:sp>
        <p:nvSpPr>
          <p:cNvPr id="1030" name="Rectangle 6"/>
          <p:cNvSpPr>
            <a:spLocks noGrp="1" noChangeArrowheads="1"/>
          </p:cNvSpPr>
          <p:nvPr>
            <p:ph type="sldNum" sz="quarter" idx="4"/>
          </p:nvPr>
        </p:nvSpPr>
        <p:spPr bwMode="auto">
          <a:xfrm>
            <a:off x="6705600" y="6477000"/>
            <a:ext cx="1905000" cy="3810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050"/>
            </a:lvl1pPr>
          </a:lstStyle>
          <a:p>
            <a:pPr fontAlgn="base">
              <a:spcBef>
                <a:spcPct val="0"/>
              </a:spcBef>
              <a:spcAft>
                <a:spcPct val="0"/>
              </a:spcAft>
            </a:pPr>
            <a:fld id="{146109F8-6206-420F-ADE8-3F4B086AE4E7}" type="slidenum">
              <a:rPr kumimoji="1" lang="en-US" altLang="zh-CN" smtClean="0">
                <a:solidFill>
                  <a:srgbClr val="000000"/>
                </a:solidFill>
              </a:rPr>
              <a:pPr fontAlgn="base">
                <a:spcBef>
                  <a:spcPct val="0"/>
                </a:spcBef>
                <a:spcAft>
                  <a:spcPct val="0"/>
                </a:spcAft>
              </a:pPr>
              <a:t>‹#›</a:t>
            </a:fld>
            <a:endParaRPr kumimoji="1" lang="en-US" altLang="zh-CN" smtClean="0">
              <a:solidFill>
                <a:srgbClr val="000000"/>
              </a:solidFill>
            </a:endParaRPr>
          </a:p>
        </p:txBody>
      </p:sp>
    </p:spTree>
    <p:extLst>
      <p:ext uri="{BB962C8B-B14F-4D97-AF65-F5344CB8AC3E}">
        <p14:creationId xmlns:p14="http://schemas.microsoft.com/office/powerpoint/2010/main" val="2235908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p:titleStyle>
    <p:bodyStyle>
      <a:lvl1pPr marL="257175" indent="-257175" algn="l" rtl="0" eaLnBrk="0" fontAlgn="base" hangingPunct="0">
        <a:spcBef>
          <a:spcPct val="20000"/>
        </a:spcBef>
        <a:spcAft>
          <a:spcPct val="0"/>
        </a:spcAft>
        <a:buChar char="•"/>
        <a:defRPr kumimoji="1" sz="2400">
          <a:solidFill>
            <a:schemeClr val="tx1"/>
          </a:solidFill>
          <a:latin typeface="+mn-lt"/>
          <a:ea typeface="+mn-ea"/>
          <a:cs typeface="+mn-cs"/>
        </a:defRPr>
      </a:lvl1pPr>
      <a:lvl2pPr marL="557213" indent="-214313" algn="l" rtl="0" eaLnBrk="0" fontAlgn="base" hangingPunct="0">
        <a:spcBef>
          <a:spcPct val="20000"/>
        </a:spcBef>
        <a:spcAft>
          <a:spcPct val="0"/>
        </a:spcAft>
        <a:buChar char="–"/>
        <a:defRPr kumimoji="1" sz="2100">
          <a:solidFill>
            <a:schemeClr val="tx1"/>
          </a:solidFill>
          <a:latin typeface="+mn-lt"/>
          <a:ea typeface="+mn-ea"/>
        </a:defRPr>
      </a:lvl2pPr>
      <a:lvl3pPr marL="857250" indent="-171450" algn="l" rtl="0" eaLnBrk="0" fontAlgn="base" hangingPunct="0">
        <a:spcBef>
          <a:spcPct val="20000"/>
        </a:spcBef>
        <a:spcAft>
          <a:spcPct val="0"/>
        </a:spcAft>
        <a:buChar char="•"/>
        <a:defRPr kumimoji="1" sz="1800">
          <a:solidFill>
            <a:schemeClr val="tx1"/>
          </a:solidFill>
          <a:latin typeface="+mn-lt"/>
          <a:ea typeface="+mn-ea"/>
        </a:defRPr>
      </a:lvl3pPr>
      <a:lvl4pPr marL="1200150" indent="-171450" algn="l" rtl="0" eaLnBrk="0" fontAlgn="base" hangingPunct="0">
        <a:spcBef>
          <a:spcPct val="20000"/>
        </a:spcBef>
        <a:spcAft>
          <a:spcPct val="0"/>
        </a:spcAft>
        <a:buChar char="–"/>
        <a:defRPr kumimoji="1" sz="1500">
          <a:solidFill>
            <a:schemeClr val="tx1"/>
          </a:solidFill>
          <a:latin typeface="+mn-lt"/>
          <a:ea typeface="+mn-ea"/>
        </a:defRPr>
      </a:lvl4pPr>
      <a:lvl5pPr marL="1543050" indent="-171450" algn="l" rtl="0" eaLnBrk="0" fontAlgn="base" hangingPunct="0">
        <a:spcBef>
          <a:spcPct val="20000"/>
        </a:spcBef>
        <a:spcAft>
          <a:spcPct val="0"/>
        </a:spcAft>
        <a:buChar char="»"/>
        <a:defRPr kumimoji="1" sz="1500">
          <a:solidFill>
            <a:schemeClr val="tx1"/>
          </a:solidFill>
          <a:latin typeface="+mn-lt"/>
          <a:ea typeface="+mn-ea"/>
        </a:defRPr>
      </a:lvl5pPr>
      <a:lvl6pPr marL="1885950" indent="-171450" algn="l" rtl="0" fontAlgn="base">
        <a:spcBef>
          <a:spcPct val="20000"/>
        </a:spcBef>
        <a:spcAft>
          <a:spcPct val="0"/>
        </a:spcAft>
        <a:buChar char="»"/>
        <a:defRPr kumimoji="1" sz="1500">
          <a:solidFill>
            <a:schemeClr val="tx1"/>
          </a:solidFill>
          <a:latin typeface="+mn-lt"/>
          <a:ea typeface="+mn-ea"/>
        </a:defRPr>
      </a:lvl6pPr>
      <a:lvl7pPr marL="2228850" indent="-171450" algn="l" rtl="0" fontAlgn="base">
        <a:spcBef>
          <a:spcPct val="20000"/>
        </a:spcBef>
        <a:spcAft>
          <a:spcPct val="0"/>
        </a:spcAft>
        <a:buChar char="»"/>
        <a:defRPr kumimoji="1" sz="1500">
          <a:solidFill>
            <a:schemeClr val="tx1"/>
          </a:solidFill>
          <a:latin typeface="+mn-lt"/>
          <a:ea typeface="+mn-ea"/>
        </a:defRPr>
      </a:lvl7pPr>
      <a:lvl8pPr marL="2571750" indent="-171450" algn="l" rtl="0" fontAlgn="base">
        <a:spcBef>
          <a:spcPct val="20000"/>
        </a:spcBef>
        <a:spcAft>
          <a:spcPct val="0"/>
        </a:spcAft>
        <a:buChar char="»"/>
        <a:defRPr kumimoji="1" sz="1500">
          <a:solidFill>
            <a:schemeClr val="tx1"/>
          </a:solidFill>
          <a:latin typeface="+mn-lt"/>
          <a:ea typeface="+mn-ea"/>
        </a:defRPr>
      </a:lvl8pPr>
      <a:lvl9pPr marL="2914650" indent="-171450" algn="l" rtl="0" fontAlgn="base">
        <a:spcBef>
          <a:spcPct val="20000"/>
        </a:spcBef>
        <a:spcAft>
          <a:spcPct val="0"/>
        </a:spcAft>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sldNum" sz="quarter" idx="4"/>
          </p:nvPr>
        </p:nvSpPr>
        <p:spPr bwMode="auto">
          <a:xfrm>
            <a:off x="7162800" y="6477000"/>
            <a:ext cx="1905000" cy="2921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1800" b="1">
                <a:solidFill>
                  <a:srgbClr val="000000"/>
                </a:solidFill>
                <a:latin typeface="Calibri"/>
                <a:cs typeface="Calibri"/>
              </a:defRPr>
            </a:lvl1pPr>
          </a:lstStyle>
          <a:p>
            <a:pPr eaLnBrk="0" fontAlgn="base" hangingPunct="0">
              <a:spcAft>
                <a:spcPct val="0"/>
              </a:spcAft>
              <a:defRPr/>
            </a:pPr>
            <a:fld id="{F543C2CE-5AF7-8143-8A0A-0153F98C0316}" type="slidenum">
              <a:rPr lang="en-US" smtClean="0"/>
              <a:pPr eaLnBrk="0" fontAlgn="base" hangingPunct="0">
                <a:spcAft>
                  <a:spcPct val="0"/>
                </a:spcAft>
                <a:defRPr/>
              </a:pPr>
              <a:t>‹#›</a:t>
            </a:fld>
            <a:endParaRPr lang="en-US" dirty="0"/>
          </a:p>
        </p:txBody>
      </p:sp>
      <p:sp>
        <p:nvSpPr>
          <p:cNvPr id="1029" name="Rectangle 5"/>
          <p:cNvSpPr>
            <a:spLocks noGrp="1" noChangeArrowheads="1"/>
          </p:cNvSpPr>
          <p:nvPr>
            <p:ph type="title"/>
          </p:nvPr>
        </p:nvSpPr>
        <p:spPr bwMode="auto">
          <a:xfrm>
            <a:off x="838201" y="152400"/>
            <a:ext cx="7292975" cy="7366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30" name="Rectangle 6"/>
          <p:cNvSpPr>
            <a:spLocks noGrp="1" noChangeArrowheads="1"/>
          </p:cNvSpPr>
          <p:nvPr>
            <p:ph type="body" idx="1"/>
          </p:nvPr>
        </p:nvSpPr>
        <p:spPr bwMode="auto">
          <a:xfrm>
            <a:off x="698500" y="1066800"/>
            <a:ext cx="7683500" cy="5054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46421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hf hdr="0" ftr="0" dt="0"/>
  <p:txStyles>
    <p:titleStyle>
      <a:lvl1pPr algn="ctr" rtl="0" eaLnBrk="0" fontAlgn="base" hangingPunct="0">
        <a:lnSpc>
          <a:spcPct val="90000"/>
        </a:lnSpc>
        <a:spcBef>
          <a:spcPct val="0"/>
        </a:spcBef>
        <a:spcAft>
          <a:spcPct val="0"/>
        </a:spcAft>
        <a:defRPr sz="2400" b="1">
          <a:solidFill>
            <a:srgbClr val="0332B7"/>
          </a:solidFill>
          <a:latin typeface="Calibri"/>
          <a:ea typeface="ＭＳ Ｐゴシック" charset="-128"/>
          <a:cs typeface="Calibri"/>
        </a:defRPr>
      </a:lvl1pPr>
      <a:lvl2pPr algn="l" rtl="0" eaLnBrk="0" fontAlgn="base" hangingPunct="0">
        <a:lnSpc>
          <a:spcPct val="90000"/>
        </a:lnSpc>
        <a:spcBef>
          <a:spcPct val="0"/>
        </a:spcBef>
        <a:spcAft>
          <a:spcPct val="0"/>
        </a:spcAft>
        <a:defRPr sz="2400" b="1">
          <a:solidFill>
            <a:srgbClr val="0332B7"/>
          </a:solidFill>
          <a:latin typeface="Arial" charset="0"/>
          <a:ea typeface="ＭＳ Ｐゴシック" charset="-128"/>
          <a:cs typeface="ＭＳ Ｐゴシック" charset="-128"/>
        </a:defRPr>
      </a:lvl2pPr>
      <a:lvl3pPr algn="l" rtl="0" eaLnBrk="0" fontAlgn="base" hangingPunct="0">
        <a:lnSpc>
          <a:spcPct val="90000"/>
        </a:lnSpc>
        <a:spcBef>
          <a:spcPct val="0"/>
        </a:spcBef>
        <a:spcAft>
          <a:spcPct val="0"/>
        </a:spcAft>
        <a:defRPr sz="2400" b="1">
          <a:solidFill>
            <a:srgbClr val="0332B7"/>
          </a:solidFill>
          <a:latin typeface="Arial" charset="0"/>
          <a:ea typeface="ＭＳ Ｐゴシック" charset="-128"/>
          <a:cs typeface="ＭＳ Ｐゴシック" charset="-128"/>
        </a:defRPr>
      </a:lvl3pPr>
      <a:lvl4pPr algn="l" rtl="0" eaLnBrk="0" fontAlgn="base" hangingPunct="0">
        <a:lnSpc>
          <a:spcPct val="90000"/>
        </a:lnSpc>
        <a:spcBef>
          <a:spcPct val="0"/>
        </a:spcBef>
        <a:spcAft>
          <a:spcPct val="0"/>
        </a:spcAft>
        <a:defRPr sz="2400" b="1">
          <a:solidFill>
            <a:srgbClr val="0332B7"/>
          </a:solidFill>
          <a:latin typeface="Arial" charset="0"/>
          <a:ea typeface="ＭＳ Ｐゴシック" charset="-128"/>
          <a:cs typeface="ＭＳ Ｐゴシック" charset="-128"/>
        </a:defRPr>
      </a:lvl4pPr>
      <a:lvl5pPr algn="l" rtl="0" eaLnBrk="0" fontAlgn="base" hangingPunct="0">
        <a:lnSpc>
          <a:spcPct val="90000"/>
        </a:lnSpc>
        <a:spcBef>
          <a:spcPct val="0"/>
        </a:spcBef>
        <a:spcAft>
          <a:spcPct val="0"/>
        </a:spcAft>
        <a:defRPr sz="2400" b="1">
          <a:solidFill>
            <a:srgbClr val="0332B7"/>
          </a:solidFill>
          <a:latin typeface="Arial" charset="0"/>
          <a:ea typeface="ＭＳ Ｐゴシック" charset="-128"/>
          <a:cs typeface="ＭＳ Ｐゴシック" charset="-128"/>
        </a:defRPr>
      </a:lvl5pPr>
      <a:lvl6pPr marL="342900" algn="l" rtl="0" eaLnBrk="0" fontAlgn="base" hangingPunct="0">
        <a:lnSpc>
          <a:spcPct val="90000"/>
        </a:lnSpc>
        <a:spcBef>
          <a:spcPct val="0"/>
        </a:spcBef>
        <a:spcAft>
          <a:spcPct val="0"/>
        </a:spcAft>
        <a:defRPr sz="2400" b="1">
          <a:solidFill>
            <a:srgbClr val="0332B7"/>
          </a:solidFill>
          <a:latin typeface="Arial" charset="0"/>
        </a:defRPr>
      </a:lvl6pPr>
      <a:lvl7pPr marL="685800" algn="l" rtl="0" eaLnBrk="0" fontAlgn="base" hangingPunct="0">
        <a:lnSpc>
          <a:spcPct val="90000"/>
        </a:lnSpc>
        <a:spcBef>
          <a:spcPct val="0"/>
        </a:spcBef>
        <a:spcAft>
          <a:spcPct val="0"/>
        </a:spcAft>
        <a:defRPr sz="2400" b="1">
          <a:solidFill>
            <a:srgbClr val="0332B7"/>
          </a:solidFill>
          <a:latin typeface="Arial" charset="0"/>
        </a:defRPr>
      </a:lvl7pPr>
      <a:lvl8pPr marL="1028700" algn="l" rtl="0" eaLnBrk="0" fontAlgn="base" hangingPunct="0">
        <a:lnSpc>
          <a:spcPct val="90000"/>
        </a:lnSpc>
        <a:spcBef>
          <a:spcPct val="0"/>
        </a:spcBef>
        <a:spcAft>
          <a:spcPct val="0"/>
        </a:spcAft>
        <a:defRPr sz="2400" b="1">
          <a:solidFill>
            <a:srgbClr val="0332B7"/>
          </a:solidFill>
          <a:latin typeface="Arial" charset="0"/>
        </a:defRPr>
      </a:lvl8pPr>
      <a:lvl9pPr marL="1371600" algn="l" rtl="0" eaLnBrk="0" fontAlgn="base" hangingPunct="0">
        <a:lnSpc>
          <a:spcPct val="90000"/>
        </a:lnSpc>
        <a:spcBef>
          <a:spcPct val="0"/>
        </a:spcBef>
        <a:spcAft>
          <a:spcPct val="0"/>
        </a:spcAft>
        <a:defRPr sz="2400" b="1">
          <a:solidFill>
            <a:srgbClr val="0332B7"/>
          </a:solidFill>
          <a:latin typeface="Arial" charset="0"/>
        </a:defRPr>
      </a:lvl9pPr>
    </p:titleStyle>
    <p:bodyStyle>
      <a:lvl1pPr marL="172641" indent="-172641" algn="l" rtl="0" eaLnBrk="0" fontAlgn="base" hangingPunct="0">
        <a:lnSpc>
          <a:spcPct val="90000"/>
        </a:lnSpc>
        <a:spcBef>
          <a:spcPct val="30000"/>
        </a:spcBef>
        <a:spcAft>
          <a:spcPct val="0"/>
        </a:spcAft>
        <a:buSzPct val="100000"/>
        <a:buFont typeface="Wingdings" charset="2"/>
        <a:buChar char="§"/>
        <a:defRPr sz="1800">
          <a:solidFill>
            <a:schemeClr val="tx1"/>
          </a:solidFill>
          <a:latin typeface="Calibri"/>
          <a:ea typeface="ＭＳ Ｐゴシック" charset="-128"/>
          <a:cs typeface="Calibri"/>
        </a:defRPr>
      </a:lvl1pPr>
      <a:lvl2pPr marL="514350" indent="-171450" algn="l" rtl="0" eaLnBrk="0" fontAlgn="base" hangingPunct="0">
        <a:lnSpc>
          <a:spcPct val="90000"/>
        </a:lnSpc>
        <a:spcBef>
          <a:spcPct val="30000"/>
        </a:spcBef>
        <a:spcAft>
          <a:spcPct val="0"/>
        </a:spcAft>
        <a:buSzPct val="100000"/>
        <a:buChar char="–"/>
        <a:defRPr>
          <a:solidFill>
            <a:schemeClr val="tx1"/>
          </a:solidFill>
          <a:latin typeface="Calibri"/>
          <a:ea typeface="ＭＳ Ｐゴシック" charset="-128"/>
          <a:cs typeface="Calibri"/>
        </a:defRPr>
      </a:lvl2pPr>
      <a:lvl3pPr marL="857250" indent="-171450" algn="l" rtl="0" eaLnBrk="0" fontAlgn="base" hangingPunct="0">
        <a:lnSpc>
          <a:spcPct val="80000"/>
        </a:lnSpc>
        <a:spcBef>
          <a:spcPct val="30000"/>
        </a:spcBef>
        <a:spcAft>
          <a:spcPct val="0"/>
        </a:spcAft>
        <a:buSzPct val="100000"/>
        <a:buFont typeface="Arial"/>
        <a:buChar char="•"/>
        <a:defRPr>
          <a:solidFill>
            <a:schemeClr val="tx1"/>
          </a:solidFill>
          <a:latin typeface="Calibri"/>
          <a:ea typeface="ＭＳ Ｐゴシック" charset="-128"/>
          <a:cs typeface="Calibri"/>
        </a:defRPr>
      </a:lvl3pPr>
      <a:lvl4pPr marL="1157288" indent="-128588" algn="l" rtl="0" eaLnBrk="0" fontAlgn="base" hangingPunct="0">
        <a:lnSpc>
          <a:spcPct val="80000"/>
        </a:lnSpc>
        <a:spcBef>
          <a:spcPct val="30000"/>
        </a:spcBef>
        <a:spcAft>
          <a:spcPct val="0"/>
        </a:spcAft>
        <a:buSzPct val="100000"/>
        <a:buFont typeface="Wingdings" charset="2"/>
        <a:buChar char="§"/>
        <a:defRPr sz="1200">
          <a:solidFill>
            <a:schemeClr val="tx1"/>
          </a:solidFill>
          <a:latin typeface="Calibri"/>
          <a:ea typeface="ＭＳ Ｐゴシック" charset="-128"/>
          <a:cs typeface="Calibri"/>
        </a:defRPr>
      </a:lvl4pPr>
      <a:lvl5pPr marL="1500188" indent="-128588" algn="l" rtl="0" eaLnBrk="0" fontAlgn="base" hangingPunct="0">
        <a:lnSpc>
          <a:spcPct val="80000"/>
        </a:lnSpc>
        <a:spcBef>
          <a:spcPct val="30000"/>
        </a:spcBef>
        <a:spcAft>
          <a:spcPct val="0"/>
        </a:spcAft>
        <a:buSzPct val="100000"/>
        <a:buChar char="–"/>
        <a:defRPr sz="1200">
          <a:solidFill>
            <a:schemeClr val="tx1"/>
          </a:solidFill>
          <a:latin typeface="Calibri"/>
          <a:ea typeface="ＭＳ Ｐゴシック" charset="-128"/>
          <a:cs typeface="Calibri"/>
        </a:defRPr>
      </a:lvl5pPr>
      <a:lvl6pPr marL="1843088" indent="-128588" algn="l" rtl="0" eaLnBrk="0" fontAlgn="base" hangingPunct="0">
        <a:lnSpc>
          <a:spcPct val="90000"/>
        </a:lnSpc>
        <a:spcBef>
          <a:spcPct val="30000"/>
        </a:spcBef>
        <a:spcAft>
          <a:spcPct val="0"/>
        </a:spcAft>
        <a:buSzPct val="100000"/>
        <a:buChar char="–"/>
        <a:defRPr sz="1050">
          <a:solidFill>
            <a:schemeClr val="tx1"/>
          </a:solidFill>
          <a:latin typeface="+mn-lt"/>
          <a:ea typeface="ＭＳ Ｐゴシック" charset="-128"/>
        </a:defRPr>
      </a:lvl6pPr>
      <a:lvl7pPr marL="2185988" indent="-128588" algn="l" rtl="0" eaLnBrk="0" fontAlgn="base" hangingPunct="0">
        <a:lnSpc>
          <a:spcPct val="90000"/>
        </a:lnSpc>
        <a:spcBef>
          <a:spcPct val="30000"/>
        </a:spcBef>
        <a:spcAft>
          <a:spcPct val="0"/>
        </a:spcAft>
        <a:buSzPct val="100000"/>
        <a:buChar char="–"/>
        <a:defRPr sz="1050">
          <a:solidFill>
            <a:schemeClr val="tx1"/>
          </a:solidFill>
          <a:latin typeface="+mn-lt"/>
          <a:ea typeface="ＭＳ Ｐゴシック" charset="-128"/>
        </a:defRPr>
      </a:lvl7pPr>
      <a:lvl8pPr marL="2528888" indent="-128588" algn="l" rtl="0" eaLnBrk="0" fontAlgn="base" hangingPunct="0">
        <a:lnSpc>
          <a:spcPct val="90000"/>
        </a:lnSpc>
        <a:spcBef>
          <a:spcPct val="30000"/>
        </a:spcBef>
        <a:spcAft>
          <a:spcPct val="0"/>
        </a:spcAft>
        <a:buSzPct val="100000"/>
        <a:buChar char="–"/>
        <a:defRPr sz="1050">
          <a:solidFill>
            <a:schemeClr val="tx1"/>
          </a:solidFill>
          <a:latin typeface="+mn-lt"/>
          <a:ea typeface="ＭＳ Ｐゴシック" charset="-128"/>
        </a:defRPr>
      </a:lvl8pPr>
      <a:lvl9pPr marL="2871788" indent="-128588" algn="l" rtl="0" eaLnBrk="0" fontAlgn="base" hangingPunct="0">
        <a:lnSpc>
          <a:spcPct val="90000"/>
        </a:lnSpc>
        <a:spcBef>
          <a:spcPct val="30000"/>
        </a:spcBef>
        <a:spcAft>
          <a:spcPct val="0"/>
        </a:spcAft>
        <a:buSzPct val="100000"/>
        <a:buChar char="–"/>
        <a:defRPr sz="1050">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dt" sz="half" idx="2"/>
          </p:nvPr>
        </p:nvSpPr>
        <p:spPr bwMode="auto">
          <a:xfrm>
            <a:off x="685800" y="6426200"/>
            <a:ext cx="1905000" cy="2794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spcBef>
                <a:spcPct val="0"/>
              </a:spcBef>
              <a:defRPr sz="1400">
                <a:solidFill>
                  <a:schemeClr val="accent2"/>
                </a:solidFill>
                <a:latin typeface="Times New Roman" pitchFamily="18" charset="0"/>
              </a:defRPr>
            </a:lvl1pPr>
          </a:lstStyle>
          <a:p>
            <a:pPr eaLnBrk="0" fontAlgn="base" hangingPunct="0">
              <a:spcAft>
                <a:spcPct val="0"/>
              </a:spcAft>
              <a:defRPr/>
            </a:pPr>
            <a:fld id="{FB667DB9-00CD-4CFA-AA93-625E0A4961E0}" type="datetime1">
              <a:rPr lang="en-US" b="1">
                <a:solidFill>
                  <a:srgbClr val="00AE00"/>
                </a:solidFill>
              </a:rPr>
              <a:pPr eaLnBrk="0" fontAlgn="base" hangingPunct="0">
                <a:spcAft>
                  <a:spcPct val="0"/>
                </a:spcAft>
                <a:defRPr/>
              </a:pPr>
              <a:t>10/3/2021</a:t>
            </a:fld>
            <a:endParaRPr lang="en-US" b="1">
              <a:solidFill>
                <a:srgbClr val="00AE00"/>
              </a:solidFill>
            </a:endParaRPr>
          </a:p>
        </p:txBody>
      </p:sp>
      <p:sp>
        <p:nvSpPr>
          <p:cNvPr id="1027" name="Rectangle 3"/>
          <p:cNvSpPr>
            <a:spLocks noGrp="1" noChangeArrowheads="1"/>
          </p:cNvSpPr>
          <p:nvPr>
            <p:ph type="ftr" sz="quarter" idx="3"/>
          </p:nvPr>
        </p:nvSpPr>
        <p:spPr bwMode="auto">
          <a:xfrm>
            <a:off x="3124200" y="6426200"/>
            <a:ext cx="2895600" cy="2794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spcBef>
                <a:spcPct val="0"/>
              </a:spcBef>
              <a:defRPr sz="1400">
                <a:solidFill>
                  <a:srgbClr val="114FFB"/>
                </a:solidFill>
                <a:latin typeface="Helvetica" pitchFamily="34" charset="0"/>
              </a:defRPr>
            </a:lvl1pPr>
          </a:lstStyle>
          <a:p>
            <a:pPr eaLnBrk="0" fontAlgn="base" hangingPunct="0">
              <a:spcAft>
                <a:spcPct val="0"/>
              </a:spcAft>
              <a:defRPr/>
            </a:pPr>
            <a:r>
              <a:rPr lang="en-US" b="1"/>
              <a:t>CSCE 430/830, Instruction Level Parallelism</a:t>
            </a:r>
          </a:p>
        </p:txBody>
      </p:sp>
      <p:sp>
        <p:nvSpPr>
          <p:cNvPr id="1028" name="Rectangle 4"/>
          <p:cNvSpPr>
            <a:spLocks noGrp="1" noChangeArrowheads="1"/>
          </p:cNvSpPr>
          <p:nvPr>
            <p:ph type="sldNum" sz="quarter" idx="4"/>
          </p:nvPr>
        </p:nvSpPr>
        <p:spPr bwMode="auto">
          <a:xfrm>
            <a:off x="6553200" y="6413500"/>
            <a:ext cx="1905000" cy="2921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1400">
                <a:solidFill>
                  <a:schemeClr val="accent2"/>
                </a:solidFill>
                <a:latin typeface="Times New Roman" pitchFamily="18" charset="0"/>
              </a:defRPr>
            </a:lvl1pPr>
          </a:lstStyle>
          <a:p>
            <a:pPr eaLnBrk="0" fontAlgn="base" hangingPunct="0">
              <a:spcAft>
                <a:spcPct val="0"/>
              </a:spcAft>
              <a:defRPr/>
            </a:pPr>
            <a:fld id="{47730F21-839E-489C-AFFC-FE56AF9A3B9E}" type="slidenum">
              <a:rPr lang="en-US" b="1">
                <a:solidFill>
                  <a:srgbClr val="00AE00"/>
                </a:solidFill>
              </a:rPr>
              <a:pPr eaLnBrk="0" fontAlgn="base" hangingPunct="0">
                <a:spcAft>
                  <a:spcPct val="0"/>
                </a:spcAft>
                <a:defRPr/>
              </a:pPr>
              <a:t>‹#›</a:t>
            </a:fld>
            <a:endParaRPr lang="en-US">
              <a:solidFill>
                <a:srgbClr val="FBBA03"/>
              </a:solidFill>
            </a:endParaRPr>
          </a:p>
        </p:txBody>
      </p:sp>
      <p:sp>
        <p:nvSpPr>
          <p:cNvPr id="23557" name="Rectangle 5"/>
          <p:cNvSpPr>
            <a:spLocks noGrp="1" noChangeArrowheads="1"/>
          </p:cNvSpPr>
          <p:nvPr>
            <p:ph type="title"/>
          </p:nvPr>
        </p:nvSpPr>
        <p:spPr bwMode="auto">
          <a:xfrm>
            <a:off x="685800" y="330200"/>
            <a:ext cx="7292975"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smtClean="0"/>
              <a:t>Slide Title</a:t>
            </a:r>
          </a:p>
        </p:txBody>
      </p:sp>
      <p:sp>
        <p:nvSpPr>
          <p:cNvPr id="23558" name="Rectangle 6"/>
          <p:cNvSpPr>
            <a:spLocks noGrp="1" noChangeArrowheads="1"/>
          </p:cNvSpPr>
          <p:nvPr>
            <p:ph type="body" idx="1"/>
          </p:nvPr>
        </p:nvSpPr>
        <p:spPr bwMode="auto">
          <a:xfrm>
            <a:off x="698500" y="1193800"/>
            <a:ext cx="76835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2" name="Line 8"/>
          <p:cNvSpPr>
            <a:spLocks noChangeShapeType="1"/>
          </p:cNvSpPr>
          <p:nvPr/>
        </p:nvSpPr>
        <p:spPr bwMode="auto">
          <a:xfrm>
            <a:off x="693738" y="1041400"/>
            <a:ext cx="7778750" cy="0"/>
          </a:xfrm>
          <a:prstGeom prst="line">
            <a:avLst/>
          </a:prstGeom>
          <a:noFill/>
          <a:ln w="47625" cmpd="thinThick">
            <a:solidFill>
              <a:srgbClr val="FBBA03"/>
            </a:solidFill>
            <a:round/>
            <a:headEnd type="none" w="sm" len="sm"/>
            <a:tailEnd type="none" w="sm" len="sm"/>
          </a:ln>
          <a:effectLst/>
        </p:spPr>
        <p:txBody>
          <a:bodyPr wrap="none" anchor="ctr"/>
          <a:lstStyle/>
          <a:p>
            <a:pPr eaLnBrk="0" fontAlgn="base" hangingPunct="0">
              <a:spcBef>
                <a:spcPct val="50000"/>
              </a:spcBef>
              <a:spcAft>
                <a:spcPct val="0"/>
              </a:spcAft>
              <a:defRPr/>
            </a:pPr>
            <a:endParaRPr lang="en-US" sz="1600" b="1">
              <a:solidFill>
                <a:srgbClr val="FC0128"/>
              </a:solidFill>
            </a:endParaRPr>
          </a:p>
        </p:txBody>
      </p:sp>
    </p:spTree>
    <p:extLst>
      <p:ext uri="{BB962C8B-B14F-4D97-AF65-F5344CB8AC3E}">
        <p14:creationId xmlns:p14="http://schemas.microsoft.com/office/powerpoint/2010/main" val="202158778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iming>
    <p:tnLst>
      <p:par>
        <p:cTn id="1" dur="indefinite" restart="never" nodeType="tmRoot"/>
      </p:par>
    </p:tnLst>
  </p:timing>
  <p:hf hdr="0"/>
  <p:txStyles>
    <p:titleStyle>
      <a:lvl1pPr algn="l" rtl="0" eaLnBrk="0" fontAlgn="base" hangingPunct="0">
        <a:lnSpc>
          <a:spcPct val="90000"/>
        </a:lnSpc>
        <a:spcBef>
          <a:spcPct val="0"/>
        </a:spcBef>
        <a:spcAft>
          <a:spcPct val="0"/>
        </a:spcAft>
        <a:defRPr sz="3200" b="1">
          <a:solidFill>
            <a:srgbClr val="0332B7"/>
          </a:solidFill>
          <a:latin typeface="+mj-lt"/>
          <a:ea typeface="+mj-ea"/>
          <a:cs typeface="+mj-cs"/>
        </a:defRPr>
      </a:lvl1pPr>
      <a:lvl2pPr algn="l" rtl="0" eaLnBrk="0" fontAlgn="base" hangingPunct="0">
        <a:lnSpc>
          <a:spcPct val="90000"/>
        </a:lnSpc>
        <a:spcBef>
          <a:spcPct val="0"/>
        </a:spcBef>
        <a:spcAft>
          <a:spcPct val="0"/>
        </a:spcAft>
        <a:defRPr sz="3200" b="1">
          <a:solidFill>
            <a:srgbClr val="0332B7"/>
          </a:solidFill>
          <a:latin typeface="Arial" charset="0"/>
        </a:defRPr>
      </a:lvl2pPr>
      <a:lvl3pPr algn="l" rtl="0" eaLnBrk="0" fontAlgn="base" hangingPunct="0">
        <a:lnSpc>
          <a:spcPct val="90000"/>
        </a:lnSpc>
        <a:spcBef>
          <a:spcPct val="0"/>
        </a:spcBef>
        <a:spcAft>
          <a:spcPct val="0"/>
        </a:spcAft>
        <a:defRPr sz="3200" b="1">
          <a:solidFill>
            <a:srgbClr val="0332B7"/>
          </a:solidFill>
          <a:latin typeface="Arial" charset="0"/>
        </a:defRPr>
      </a:lvl3pPr>
      <a:lvl4pPr algn="l" rtl="0" eaLnBrk="0" fontAlgn="base" hangingPunct="0">
        <a:lnSpc>
          <a:spcPct val="90000"/>
        </a:lnSpc>
        <a:spcBef>
          <a:spcPct val="0"/>
        </a:spcBef>
        <a:spcAft>
          <a:spcPct val="0"/>
        </a:spcAft>
        <a:defRPr sz="3200" b="1">
          <a:solidFill>
            <a:srgbClr val="0332B7"/>
          </a:solidFill>
          <a:latin typeface="Arial" charset="0"/>
        </a:defRPr>
      </a:lvl4pPr>
      <a:lvl5pPr algn="l" rtl="0" eaLnBrk="0" fontAlgn="base" hangingPunct="0">
        <a:lnSpc>
          <a:spcPct val="90000"/>
        </a:lnSpc>
        <a:spcBef>
          <a:spcPct val="0"/>
        </a:spcBef>
        <a:spcAft>
          <a:spcPct val="0"/>
        </a:spcAft>
        <a:defRPr sz="3200" b="1">
          <a:solidFill>
            <a:srgbClr val="0332B7"/>
          </a:solidFill>
          <a:latin typeface="Arial" charset="0"/>
        </a:defRPr>
      </a:lvl5pPr>
      <a:lvl6pPr marL="457200" algn="l" rtl="0" eaLnBrk="0" fontAlgn="base" hangingPunct="0">
        <a:lnSpc>
          <a:spcPct val="90000"/>
        </a:lnSpc>
        <a:spcBef>
          <a:spcPct val="0"/>
        </a:spcBef>
        <a:spcAft>
          <a:spcPct val="0"/>
        </a:spcAft>
        <a:defRPr sz="3200" b="1">
          <a:solidFill>
            <a:srgbClr val="0332B7"/>
          </a:solidFill>
          <a:latin typeface="Arial" charset="0"/>
        </a:defRPr>
      </a:lvl6pPr>
      <a:lvl7pPr marL="914400" algn="l" rtl="0" eaLnBrk="0" fontAlgn="base" hangingPunct="0">
        <a:lnSpc>
          <a:spcPct val="90000"/>
        </a:lnSpc>
        <a:spcBef>
          <a:spcPct val="0"/>
        </a:spcBef>
        <a:spcAft>
          <a:spcPct val="0"/>
        </a:spcAft>
        <a:defRPr sz="3200" b="1">
          <a:solidFill>
            <a:srgbClr val="0332B7"/>
          </a:solidFill>
          <a:latin typeface="Arial" charset="0"/>
        </a:defRPr>
      </a:lvl7pPr>
      <a:lvl8pPr marL="1371600" algn="l" rtl="0" eaLnBrk="0" fontAlgn="base" hangingPunct="0">
        <a:lnSpc>
          <a:spcPct val="90000"/>
        </a:lnSpc>
        <a:spcBef>
          <a:spcPct val="0"/>
        </a:spcBef>
        <a:spcAft>
          <a:spcPct val="0"/>
        </a:spcAft>
        <a:defRPr sz="3200" b="1">
          <a:solidFill>
            <a:srgbClr val="0332B7"/>
          </a:solidFill>
          <a:latin typeface="Arial" charset="0"/>
        </a:defRPr>
      </a:lvl8pPr>
      <a:lvl9pPr marL="1828800" algn="l" rtl="0" eaLnBrk="0" fontAlgn="base" hangingPunct="0">
        <a:lnSpc>
          <a:spcPct val="90000"/>
        </a:lnSpc>
        <a:spcBef>
          <a:spcPct val="0"/>
        </a:spcBef>
        <a:spcAft>
          <a:spcPct val="0"/>
        </a:spcAft>
        <a:defRPr sz="3200" b="1">
          <a:solidFill>
            <a:srgbClr val="0332B7"/>
          </a:solidFill>
          <a:latin typeface="Arial" charset="0"/>
        </a:defRPr>
      </a:lvl9pPr>
    </p:titleStyle>
    <p:body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n-ea"/>
          <a:cs typeface="+mn-cs"/>
        </a:defRPr>
      </a:lvl1pPr>
      <a:lvl2pPr marL="685800" indent="-228600" algn="l" rtl="0" eaLnBrk="0" fontAlgn="base" hangingPunct="0">
        <a:lnSpc>
          <a:spcPct val="90000"/>
        </a:lnSpc>
        <a:spcBef>
          <a:spcPct val="30000"/>
        </a:spcBef>
        <a:spcAft>
          <a:spcPct val="0"/>
        </a:spcAft>
        <a:buSzPct val="100000"/>
        <a:buChar char="–"/>
        <a:defRPr b="1">
          <a:solidFill>
            <a:schemeClr val="tx1"/>
          </a:solidFill>
          <a:latin typeface="+mn-lt"/>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defRPr>
      </a:lvl3pPr>
      <a:lvl4pPr marL="1543050" indent="-171450" algn="l" rtl="0" eaLnBrk="0" fontAlgn="base" hangingPunct="0">
        <a:lnSpc>
          <a:spcPct val="90000"/>
        </a:lnSpc>
        <a:spcBef>
          <a:spcPct val="30000"/>
        </a:spcBef>
        <a:spcAft>
          <a:spcPct val="0"/>
        </a:spcAft>
        <a:buSzPct val="100000"/>
        <a:buChar char="•"/>
        <a:defRPr sz="1400" b="1">
          <a:solidFill>
            <a:schemeClr val="tx1"/>
          </a:solidFill>
          <a:latin typeface="+mn-lt"/>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0.xml"/><Relationship Id="rId1" Type="http://schemas.openxmlformats.org/officeDocument/2006/relationships/vmlDrawing" Target="../drawings/vmlDrawing2.vml"/><Relationship Id="rId5" Type="http://schemas.openxmlformats.org/officeDocument/2006/relationships/image" Target="../media/image12.e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0.xml"/><Relationship Id="rId1" Type="http://schemas.openxmlformats.org/officeDocument/2006/relationships/vmlDrawing" Target="../drawings/vmlDrawing3.vml"/><Relationship Id="rId5" Type="http://schemas.openxmlformats.org/officeDocument/2006/relationships/image" Target="../media/image13.emf"/><Relationship Id="rId4" Type="http://schemas.openxmlformats.org/officeDocument/2006/relationships/oleObject" Target="../embeddings/oleObject3.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0.xml"/><Relationship Id="rId1" Type="http://schemas.openxmlformats.org/officeDocument/2006/relationships/vmlDrawing" Target="../drawings/vmlDrawing4.vml"/><Relationship Id="rId5" Type="http://schemas.openxmlformats.org/officeDocument/2006/relationships/image" Target="../media/image14.emf"/><Relationship Id="rId4" Type="http://schemas.openxmlformats.org/officeDocument/2006/relationships/oleObject" Target="../embeddings/oleObject4.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0.xml"/><Relationship Id="rId1" Type="http://schemas.openxmlformats.org/officeDocument/2006/relationships/vmlDrawing" Target="../drawings/vmlDrawing5.vml"/><Relationship Id="rId5" Type="http://schemas.openxmlformats.org/officeDocument/2006/relationships/image" Target="../media/image15.emf"/><Relationship Id="rId4" Type="http://schemas.openxmlformats.org/officeDocument/2006/relationships/oleObject" Target="../embeddings/oleObject5.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0.xml"/><Relationship Id="rId1" Type="http://schemas.openxmlformats.org/officeDocument/2006/relationships/vmlDrawing" Target="../drawings/vmlDrawing6.vml"/><Relationship Id="rId5" Type="http://schemas.openxmlformats.org/officeDocument/2006/relationships/image" Target="../media/image16.emf"/><Relationship Id="rId4" Type="http://schemas.openxmlformats.org/officeDocument/2006/relationships/oleObject" Target="../embeddings/oleObject6.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0.xml"/><Relationship Id="rId1" Type="http://schemas.openxmlformats.org/officeDocument/2006/relationships/vmlDrawing" Target="../drawings/vmlDrawing7.vml"/><Relationship Id="rId5" Type="http://schemas.openxmlformats.org/officeDocument/2006/relationships/image" Target="../media/image17.emf"/><Relationship Id="rId4" Type="http://schemas.openxmlformats.org/officeDocument/2006/relationships/oleObject" Target="../embeddings/oleObject7.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0.xml"/><Relationship Id="rId1" Type="http://schemas.openxmlformats.org/officeDocument/2006/relationships/vmlDrawing" Target="../drawings/vmlDrawing8.vml"/><Relationship Id="rId5" Type="http://schemas.openxmlformats.org/officeDocument/2006/relationships/image" Target="../media/image18.emf"/><Relationship Id="rId4" Type="http://schemas.openxmlformats.org/officeDocument/2006/relationships/oleObject" Target="../embeddings/oleObject8.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0.xml"/><Relationship Id="rId1" Type="http://schemas.openxmlformats.org/officeDocument/2006/relationships/vmlDrawing" Target="../drawings/vmlDrawing9.vml"/><Relationship Id="rId5" Type="http://schemas.openxmlformats.org/officeDocument/2006/relationships/image" Target="../media/image19.emf"/><Relationship Id="rId4" Type="http://schemas.openxmlformats.org/officeDocument/2006/relationships/oleObject" Target="../embeddings/oleObject9.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0.xml"/><Relationship Id="rId1" Type="http://schemas.openxmlformats.org/officeDocument/2006/relationships/vmlDrawing" Target="../drawings/vmlDrawing10.vml"/><Relationship Id="rId5" Type="http://schemas.openxmlformats.org/officeDocument/2006/relationships/image" Target="../media/image20.emf"/><Relationship Id="rId4" Type="http://schemas.openxmlformats.org/officeDocument/2006/relationships/oleObject" Target="../embeddings/oleObject10.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0.xml"/><Relationship Id="rId1" Type="http://schemas.openxmlformats.org/officeDocument/2006/relationships/vmlDrawing" Target="../drawings/vmlDrawing11.vml"/><Relationship Id="rId5" Type="http://schemas.openxmlformats.org/officeDocument/2006/relationships/image" Target="../media/image21.emf"/><Relationship Id="rId4" Type="http://schemas.openxmlformats.org/officeDocument/2006/relationships/oleObject" Target="../embeddings/oleObject11.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0.xml"/><Relationship Id="rId1" Type="http://schemas.openxmlformats.org/officeDocument/2006/relationships/vmlDrawing" Target="../drawings/vmlDrawing12.vml"/><Relationship Id="rId5" Type="http://schemas.openxmlformats.org/officeDocument/2006/relationships/image" Target="../media/image22.emf"/><Relationship Id="rId4" Type="http://schemas.openxmlformats.org/officeDocument/2006/relationships/oleObject" Target="../embeddings/oleObject12.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0.xml"/><Relationship Id="rId1" Type="http://schemas.openxmlformats.org/officeDocument/2006/relationships/vmlDrawing" Target="../drawings/vmlDrawing13.vml"/><Relationship Id="rId5" Type="http://schemas.openxmlformats.org/officeDocument/2006/relationships/image" Target="../media/image23.emf"/><Relationship Id="rId4" Type="http://schemas.openxmlformats.org/officeDocument/2006/relationships/oleObject" Target="../embeddings/oleObject13.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0.xml"/><Relationship Id="rId1" Type="http://schemas.openxmlformats.org/officeDocument/2006/relationships/vmlDrawing" Target="../drawings/vmlDrawing14.vml"/><Relationship Id="rId5" Type="http://schemas.openxmlformats.org/officeDocument/2006/relationships/image" Target="../media/image24.emf"/><Relationship Id="rId4" Type="http://schemas.openxmlformats.org/officeDocument/2006/relationships/oleObject" Target="../embeddings/oleObject14.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0.xml"/><Relationship Id="rId1" Type="http://schemas.openxmlformats.org/officeDocument/2006/relationships/vmlDrawing" Target="../drawings/vmlDrawing15.vml"/><Relationship Id="rId5" Type="http://schemas.openxmlformats.org/officeDocument/2006/relationships/image" Target="../media/image25.emf"/><Relationship Id="rId4" Type="http://schemas.openxmlformats.org/officeDocument/2006/relationships/oleObject" Target="../embeddings/oleObject15.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0.xml"/><Relationship Id="rId1" Type="http://schemas.openxmlformats.org/officeDocument/2006/relationships/vmlDrawing" Target="../drawings/vmlDrawing16.vml"/><Relationship Id="rId5" Type="http://schemas.openxmlformats.org/officeDocument/2006/relationships/image" Target="../media/image26.emf"/><Relationship Id="rId4" Type="http://schemas.openxmlformats.org/officeDocument/2006/relationships/oleObject" Target="../embeddings/oleObject16.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0.xml"/><Relationship Id="rId1" Type="http://schemas.openxmlformats.org/officeDocument/2006/relationships/vmlDrawing" Target="../drawings/vmlDrawing17.vml"/><Relationship Id="rId5" Type="http://schemas.openxmlformats.org/officeDocument/2006/relationships/image" Target="../media/image27.emf"/><Relationship Id="rId4" Type="http://schemas.openxmlformats.org/officeDocument/2006/relationships/oleObject" Target="../embeddings/oleObject1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0.xml"/><Relationship Id="rId1" Type="http://schemas.openxmlformats.org/officeDocument/2006/relationships/vmlDrawing" Target="../drawings/vmlDrawing18.vml"/><Relationship Id="rId5" Type="http://schemas.openxmlformats.org/officeDocument/2006/relationships/image" Target="../media/image28.emf"/><Relationship Id="rId4" Type="http://schemas.openxmlformats.org/officeDocument/2006/relationships/oleObject" Target="../embeddings/oleObject18.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0.xml"/><Relationship Id="rId1" Type="http://schemas.openxmlformats.org/officeDocument/2006/relationships/vmlDrawing" Target="../drawings/vmlDrawing19.vml"/><Relationship Id="rId5" Type="http://schemas.openxmlformats.org/officeDocument/2006/relationships/image" Target="../media/image29.emf"/><Relationship Id="rId4" Type="http://schemas.openxmlformats.org/officeDocument/2006/relationships/oleObject" Target="../embeddings/oleObject19.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0.xml"/><Relationship Id="rId1" Type="http://schemas.openxmlformats.org/officeDocument/2006/relationships/vmlDrawing" Target="../drawings/vmlDrawing20.vml"/><Relationship Id="rId5" Type="http://schemas.openxmlformats.org/officeDocument/2006/relationships/image" Target="../media/image30.emf"/><Relationship Id="rId4" Type="http://schemas.openxmlformats.org/officeDocument/2006/relationships/oleObject" Target="../embeddings/oleObject20.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0.xml"/><Relationship Id="rId1" Type="http://schemas.openxmlformats.org/officeDocument/2006/relationships/vmlDrawing" Target="../drawings/vmlDrawing21.vml"/><Relationship Id="rId5" Type="http://schemas.openxmlformats.org/officeDocument/2006/relationships/image" Target="../media/image31.emf"/><Relationship Id="rId4" Type="http://schemas.openxmlformats.org/officeDocument/2006/relationships/oleObject" Target="../embeddings/oleObject21.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3"/>
          <p:cNvSpPr>
            <a:spLocks noGrp="1" noChangeArrowheads="1"/>
          </p:cNvSpPr>
          <p:nvPr>
            <p:ph type="ctrTitle"/>
          </p:nvPr>
        </p:nvSpPr>
        <p:spPr>
          <a:xfrm>
            <a:off x="1504665" y="733568"/>
            <a:ext cx="6670344" cy="685799"/>
          </a:xfrm>
          <a:noFill/>
          <a:ln cap="flat">
            <a:solidFill>
              <a:srgbClr val="800000"/>
            </a:solidFill>
            <a:miter lim="800000"/>
            <a:headEnd/>
            <a:tailEnd/>
          </a:ln>
        </p:spPr>
        <p:txBody>
          <a:bodyPr/>
          <a:lstStyle/>
          <a:p>
            <a:pPr eaLnBrk="1" hangingPunct="1"/>
            <a:r>
              <a:rPr lang="zh-CN" altLang="en-US" sz="4000" b="1" dirty="0" smtClean="0">
                <a:solidFill>
                  <a:srgbClr val="800000"/>
                </a:solidFill>
                <a:latin typeface="Arial" panose="020B0604020202020204" pitchFamily="34" charset="0"/>
                <a:ea typeface="黑体" panose="02010609060101010101" pitchFamily="49" charset="-122"/>
              </a:rPr>
              <a:t>第</a:t>
            </a:r>
            <a:r>
              <a:rPr lang="en-US" altLang="zh-CN" sz="4000" b="1" dirty="0" smtClean="0">
                <a:solidFill>
                  <a:srgbClr val="800000"/>
                </a:solidFill>
                <a:latin typeface="Arial" panose="020B0604020202020204" pitchFamily="34" charset="0"/>
                <a:ea typeface="黑体" panose="02010609060101010101" pitchFamily="49" charset="-122"/>
              </a:rPr>
              <a:t>3</a:t>
            </a:r>
            <a:r>
              <a:rPr lang="zh-CN" altLang="en-US" sz="4000" b="1" dirty="0" smtClean="0">
                <a:solidFill>
                  <a:srgbClr val="800000"/>
                </a:solidFill>
                <a:latin typeface="Arial" panose="020B0604020202020204" pitchFamily="34" charset="0"/>
                <a:ea typeface="黑体" panose="02010609060101010101" pitchFamily="49" charset="-122"/>
              </a:rPr>
              <a:t>章 指令并行性</a:t>
            </a:r>
            <a:endParaRPr lang="zh-CN" altLang="en-US" sz="4000" b="1" dirty="0">
              <a:solidFill>
                <a:srgbClr val="800000"/>
              </a:solidFill>
              <a:latin typeface="Arial" panose="020B0604020202020204" pitchFamily="34" charset="0"/>
              <a:ea typeface="黑体" panose="02010609060101010101" pitchFamily="49" charset="-122"/>
            </a:endParaRPr>
          </a:p>
        </p:txBody>
      </p:sp>
      <p:sp>
        <p:nvSpPr>
          <p:cNvPr id="74755" name="Rectangle 4"/>
          <p:cNvSpPr>
            <a:spLocks noChangeArrowheads="1"/>
          </p:cNvSpPr>
          <p:nvPr/>
        </p:nvSpPr>
        <p:spPr bwMode="auto">
          <a:xfrm>
            <a:off x="1504665" y="1918363"/>
            <a:ext cx="6670344"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10000"/>
              </a:spcBef>
              <a:spcAft>
                <a:spcPct val="0"/>
              </a:spcAft>
            </a:pPr>
            <a:r>
              <a:rPr lang="en-US" altLang="zh-CN" sz="2800" dirty="0" smtClean="0">
                <a:latin typeface="+mn-lt"/>
                <a:ea typeface="楷体_GB2312" pitchFamily="49" charset="-122"/>
              </a:rPr>
              <a:t>3.1 </a:t>
            </a:r>
            <a:r>
              <a:rPr lang="zh-CN" altLang="en-US" sz="2800" dirty="0" smtClean="0">
                <a:latin typeface="+mn-lt"/>
                <a:ea typeface="楷体_GB2312" pitchFamily="49" charset="-122"/>
              </a:rPr>
              <a:t>数据相关、控制相关、名称相关</a:t>
            </a:r>
            <a:endParaRPr lang="en-US" altLang="zh-CN" sz="2800" dirty="0" smtClean="0">
              <a:latin typeface="+mn-ea"/>
              <a:ea typeface="+mn-ea"/>
            </a:endParaRPr>
          </a:p>
          <a:p>
            <a:pPr eaLnBrk="1" fontAlgn="base" hangingPunct="1">
              <a:spcBef>
                <a:spcPct val="10000"/>
              </a:spcBef>
              <a:spcAft>
                <a:spcPct val="0"/>
              </a:spcAft>
            </a:pPr>
            <a:r>
              <a:rPr lang="en-US" altLang="zh-CN" sz="2800" dirty="0" smtClean="0">
                <a:latin typeface="+mn-lt"/>
                <a:ea typeface="楷体_GB2312" pitchFamily="49" charset="-122"/>
              </a:rPr>
              <a:t>3.2 </a:t>
            </a:r>
            <a:r>
              <a:rPr lang="zh-CN" altLang="en-US" sz="2800" dirty="0" smtClean="0">
                <a:latin typeface="+mn-lt"/>
                <a:ea typeface="楷体_GB2312" pitchFamily="49" charset="-122"/>
              </a:rPr>
              <a:t>循环展开</a:t>
            </a:r>
            <a:endParaRPr lang="zh-CN" altLang="en-US" sz="2800" dirty="0">
              <a:latin typeface="+mn-ea"/>
              <a:ea typeface="+mn-ea"/>
            </a:endParaRPr>
          </a:p>
          <a:p>
            <a:pPr eaLnBrk="1" fontAlgn="base" hangingPunct="1">
              <a:spcBef>
                <a:spcPct val="10000"/>
              </a:spcBef>
              <a:spcAft>
                <a:spcPct val="0"/>
              </a:spcAft>
            </a:pPr>
            <a:r>
              <a:rPr lang="en-US" altLang="zh-CN" sz="2800" dirty="0" smtClean="0">
                <a:latin typeface="+mn-lt"/>
                <a:ea typeface="楷体_GB2312" pitchFamily="49" charset="-122"/>
              </a:rPr>
              <a:t>3.3 </a:t>
            </a:r>
            <a:r>
              <a:rPr lang="zh-CN" altLang="en-US" sz="2800" dirty="0">
                <a:latin typeface="+mn-ea"/>
                <a:ea typeface="+mn-ea"/>
              </a:rPr>
              <a:t>动态</a:t>
            </a:r>
            <a:r>
              <a:rPr lang="zh-CN" altLang="en-US" sz="2800" dirty="0" smtClean="0">
                <a:latin typeface="+mn-ea"/>
                <a:ea typeface="+mn-ea"/>
              </a:rPr>
              <a:t>分支预测</a:t>
            </a:r>
            <a:endParaRPr lang="zh-CN" altLang="en-US" sz="2800" dirty="0">
              <a:latin typeface="+mn-ea"/>
              <a:ea typeface="+mn-ea"/>
            </a:endParaRPr>
          </a:p>
          <a:p>
            <a:pPr eaLnBrk="1" fontAlgn="base" hangingPunct="1">
              <a:spcBef>
                <a:spcPct val="10000"/>
              </a:spcBef>
              <a:spcAft>
                <a:spcPct val="0"/>
              </a:spcAft>
            </a:pPr>
            <a:r>
              <a:rPr lang="en-US" altLang="zh-CN" sz="2800" dirty="0" smtClean="0">
                <a:latin typeface="+mn-lt"/>
                <a:ea typeface="楷体_GB2312" pitchFamily="49" charset="-122"/>
              </a:rPr>
              <a:t>3.4 </a:t>
            </a:r>
            <a:r>
              <a:rPr lang="zh-CN" altLang="en-US" sz="2800" dirty="0" smtClean="0">
                <a:latin typeface="+mn-ea"/>
              </a:rPr>
              <a:t>动态调度</a:t>
            </a:r>
            <a:r>
              <a:rPr lang="en-US" altLang="zh-CN" sz="2800" dirty="0" smtClean="0"/>
              <a:t>——</a:t>
            </a:r>
            <a:r>
              <a:rPr lang="en-US" altLang="zh-CN" sz="2800" dirty="0" err="1" smtClean="0"/>
              <a:t>Tomasulo</a:t>
            </a:r>
            <a:r>
              <a:rPr lang="zh-CN" altLang="en-US" sz="2800" dirty="0" smtClean="0"/>
              <a:t>算法</a:t>
            </a:r>
            <a:endParaRPr lang="en-US" altLang="zh-CN" sz="2800" dirty="0" smtClean="0"/>
          </a:p>
          <a:p>
            <a:pPr eaLnBrk="1" fontAlgn="base" hangingPunct="1">
              <a:spcBef>
                <a:spcPct val="10000"/>
              </a:spcBef>
              <a:spcAft>
                <a:spcPct val="0"/>
              </a:spcAft>
            </a:pPr>
            <a:r>
              <a:rPr lang="en-US" altLang="zh-CN" sz="2800" dirty="0" smtClean="0">
                <a:latin typeface="+mn-lt"/>
                <a:ea typeface="楷体_GB2312" pitchFamily="49" charset="-122"/>
              </a:rPr>
              <a:t>3.5 </a:t>
            </a:r>
            <a:r>
              <a:rPr lang="zh-CN" altLang="en-US" sz="2800" dirty="0" smtClean="0">
                <a:latin typeface="+mn-lt"/>
                <a:ea typeface="楷体_GB2312" pitchFamily="49" charset="-122"/>
              </a:rPr>
              <a:t>硬件猜测</a:t>
            </a:r>
            <a:endParaRPr lang="en-US" altLang="zh-CN" sz="2800" dirty="0" smtClean="0">
              <a:latin typeface="+mn-lt"/>
              <a:ea typeface="楷体_GB2312" pitchFamily="49" charset="-122"/>
            </a:endParaRPr>
          </a:p>
          <a:p>
            <a:pPr eaLnBrk="1" fontAlgn="base" hangingPunct="1">
              <a:spcBef>
                <a:spcPct val="10000"/>
              </a:spcBef>
              <a:spcAft>
                <a:spcPct val="0"/>
              </a:spcAft>
            </a:pPr>
            <a:r>
              <a:rPr lang="en-US" altLang="zh-CN" sz="2800" dirty="0" smtClean="0">
                <a:latin typeface="+mn-lt"/>
                <a:ea typeface="楷体_GB2312" pitchFamily="49" charset="-122"/>
              </a:rPr>
              <a:t>3.6 </a:t>
            </a:r>
            <a:r>
              <a:rPr lang="zh-CN" altLang="en-US" sz="2800" dirty="0" smtClean="0">
                <a:latin typeface="+mn-lt"/>
                <a:ea typeface="楷体_GB2312" pitchFamily="49" charset="-122"/>
              </a:rPr>
              <a:t>多发射、调度、猜测</a:t>
            </a:r>
            <a:endParaRPr lang="zh-CN" altLang="en-US" sz="2800" dirty="0">
              <a:latin typeface="+mn-ea"/>
              <a:ea typeface="+mn-ea"/>
            </a:endParaRPr>
          </a:p>
        </p:txBody>
      </p:sp>
      <p:sp>
        <p:nvSpPr>
          <p:cNvPr id="4" name="文本框 3"/>
          <p:cNvSpPr txBox="1"/>
          <p:nvPr/>
        </p:nvSpPr>
        <p:spPr>
          <a:xfrm>
            <a:off x="690157" y="6134247"/>
            <a:ext cx="6991643" cy="369332"/>
          </a:xfrm>
          <a:prstGeom prst="rect">
            <a:avLst/>
          </a:prstGeom>
          <a:noFill/>
        </p:spPr>
        <p:txBody>
          <a:bodyPr wrap="square" rtlCol="0">
            <a:spAutoFit/>
          </a:bodyPr>
          <a:lstStyle/>
          <a:p>
            <a:r>
              <a:rPr lang="en-US" altLang="zh-CN" dirty="0" smtClean="0">
                <a:solidFill>
                  <a:prstClr val="black"/>
                </a:solidFill>
                <a:cs typeface="Times New Roman" panose="02020603050405020304" pitchFamily="18" charset="0"/>
              </a:rPr>
              <a:t>Readings:  Chapter 3.1-3.2 page 147-162</a:t>
            </a:r>
            <a:endParaRPr lang="zh-CN" altLang="en-US" dirty="0">
              <a:solidFill>
                <a:prstClr val="black"/>
              </a:solidFill>
              <a:cs typeface="Times New Roman" panose="02020603050405020304" pitchFamily="18" charset="0"/>
            </a:endParaRPr>
          </a:p>
        </p:txBody>
      </p:sp>
    </p:spTree>
    <p:extLst>
      <p:ext uri="{BB962C8B-B14F-4D97-AF65-F5344CB8AC3E}">
        <p14:creationId xmlns:p14="http://schemas.microsoft.com/office/powerpoint/2010/main" val="28109944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32362" y="13306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编译器技术挖掘</a:t>
            </a:r>
            <a:r>
              <a:rPr lang="en-US" altLang="zh-CN" sz="4000" b="1" kern="0" dirty="0" smtClean="0">
                <a:solidFill>
                  <a:srgbClr val="800000"/>
                </a:solidFill>
                <a:latin typeface="Arial" panose="020B0604020202020204" pitchFamily="34" charset="0"/>
                <a:ea typeface="黑体" panose="02010609060101010101" pitchFamily="49" charset="-122"/>
              </a:rPr>
              <a:t>ILP</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419367"/>
            <a:ext cx="9144000" cy="4893647"/>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t>流水线调度</a:t>
            </a:r>
            <a:r>
              <a:rPr lang="zh-CN" altLang="en-US" sz="2400" dirty="0" smtClean="0"/>
              <a:t>：</a:t>
            </a:r>
            <a:endParaRPr lang="en-US" altLang="zh-CN" sz="2400" dirty="0" smtClean="0"/>
          </a:p>
          <a:p>
            <a:pPr marL="800100" lvl="1" indent="-342900">
              <a:buFont typeface="Wingdings" panose="05000000000000000000" pitchFamily="2" charset="2"/>
              <a:buChar char="ü"/>
            </a:pPr>
            <a:r>
              <a:rPr lang="zh-CN" altLang="en-US" sz="2400" dirty="0" smtClean="0"/>
              <a:t>如果</a:t>
            </a:r>
            <a:r>
              <a:rPr lang="zh-CN" altLang="en-US" sz="2400" dirty="0"/>
              <a:t>某条指令与前面另外一条源指令相关，为了避免导致停顿周期，将该指令与源指令分开一段时间距离</a:t>
            </a:r>
            <a:r>
              <a:rPr lang="en-US" altLang="zh-CN" sz="2400" dirty="0"/>
              <a:t>(</a:t>
            </a:r>
            <a:r>
              <a:rPr lang="zh-CN" altLang="en-US" sz="2400" dirty="0"/>
              <a:t>调整指令指令序列</a:t>
            </a:r>
            <a:r>
              <a:rPr lang="zh-CN" altLang="en-US" sz="2400" dirty="0" smtClean="0"/>
              <a:t>的排列顺序</a:t>
            </a:r>
            <a:r>
              <a:rPr lang="en-US" altLang="zh-CN" sz="2400" dirty="0"/>
              <a:t>)</a:t>
            </a:r>
            <a:r>
              <a:rPr lang="zh-CN" altLang="en-US" sz="2400" dirty="0"/>
              <a:t>，该时间距离等于源指令的延迟时间</a:t>
            </a:r>
            <a:r>
              <a:rPr lang="zh-CN" altLang="en-US" sz="2400" dirty="0" smtClean="0"/>
              <a:t>。</a:t>
            </a:r>
            <a:endParaRPr lang="en-US" altLang="zh-CN" sz="2400" dirty="0" smtClean="0"/>
          </a:p>
          <a:p>
            <a:endParaRPr lang="en-US" altLang="zh-CN" sz="2400" dirty="0" smtClean="0"/>
          </a:p>
          <a:p>
            <a:endParaRPr lang="en-US" altLang="zh-CN" sz="2400" dirty="0"/>
          </a:p>
          <a:p>
            <a:pPr marL="342900" indent="-342900">
              <a:buFont typeface="Wingdings" panose="05000000000000000000" pitchFamily="2" charset="2"/>
              <a:buChar char="l"/>
            </a:pPr>
            <a:r>
              <a:rPr lang="zh-CN" altLang="en-US" sz="2400" dirty="0" smtClean="0"/>
              <a:t>循环展开</a:t>
            </a:r>
            <a:r>
              <a:rPr lang="en-US" altLang="zh-CN" sz="2400" dirty="0" smtClean="0">
                <a:latin typeface="仿宋" panose="02010609060101010101" pitchFamily="49" charset="-122"/>
                <a:ea typeface="仿宋" panose="02010609060101010101" pitchFamily="49" charset="-122"/>
              </a:rPr>
              <a:t>(loop unrolling)</a:t>
            </a:r>
            <a:r>
              <a:rPr lang="zh-CN" altLang="en-US" sz="2400" dirty="0" smtClean="0"/>
              <a:t>为了挖掘循环级并行性</a:t>
            </a:r>
            <a:endParaRPr lang="en-US" altLang="zh-CN" sz="2400" dirty="0" smtClean="0"/>
          </a:p>
          <a:p>
            <a:pPr marL="800100" lvl="1" indent="-342900">
              <a:buFont typeface="Wingdings" panose="05000000000000000000" pitchFamily="2" charset="2"/>
              <a:buChar char="ü"/>
            </a:pPr>
            <a:r>
              <a:rPr lang="zh-CN" altLang="en-US" sz="2400" dirty="0" smtClean="0"/>
              <a:t>循环展开只是简单地将循环体重复几次，调整有关循环结束条件的代码</a:t>
            </a:r>
            <a:endParaRPr lang="en-US" altLang="zh-CN" sz="2400" dirty="0" smtClean="0"/>
          </a:p>
          <a:p>
            <a:endParaRPr lang="en-US" altLang="zh-CN" sz="2400" dirty="0" smtClean="0"/>
          </a:p>
          <a:p>
            <a:endParaRPr lang="en-US" altLang="zh-CN" sz="2400" dirty="0"/>
          </a:p>
          <a:p>
            <a:pPr marL="342900" indent="-342900">
              <a:buFont typeface="Wingdings" panose="05000000000000000000" pitchFamily="2" charset="2"/>
              <a:buChar char="l"/>
            </a:pPr>
            <a:r>
              <a:rPr lang="zh-CN" altLang="en-US" sz="2400" dirty="0" smtClean="0"/>
              <a:t>循环展开可以用于促进指令调度。因为，它可以消除分支指令，允许属于不同循环迭代步的指令放到一起进行调度。</a:t>
            </a:r>
            <a:endParaRPr lang="zh-CN" altLang="en-US" sz="2400" dirty="0"/>
          </a:p>
        </p:txBody>
      </p:sp>
    </p:spTree>
    <p:extLst>
      <p:ext uri="{BB962C8B-B14F-4D97-AF65-F5344CB8AC3E}">
        <p14:creationId xmlns:p14="http://schemas.microsoft.com/office/powerpoint/2010/main" val="1747821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9182" y="750627"/>
            <a:ext cx="9034818" cy="1292662"/>
          </a:xfrm>
          <a:prstGeom prst="rect">
            <a:avLst/>
          </a:prstGeom>
          <a:noFill/>
        </p:spPr>
        <p:txBody>
          <a:bodyPr wrap="square" rtlCol="0">
            <a:spAutoFit/>
          </a:bodyPr>
          <a:lstStyle/>
          <a:p>
            <a:pPr marL="342900" lvl="0" indent="-342900" fontAlgn="base">
              <a:lnSpc>
                <a:spcPct val="90000"/>
              </a:lnSpc>
              <a:spcBef>
                <a:spcPct val="20000"/>
              </a:spcBef>
              <a:spcAft>
                <a:spcPct val="0"/>
              </a:spcAft>
              <a:buClr>
                <a:srgbClr val="0033CC"/>
              </a:buClr>
              <a:buSzPct val="60000"/>
              <a:buFont typeface="Wingdings" pitchFamily="2" charset="2"/>
              <a:buChar char="n"/>
            </a:pPr>
            <a:r>
              <a:rPr lang="zh-CN" altLang="en-US" sz="2400" kern="0" dirty="0">
                <a:solidFill>
                  <a:srgbClr val="003399"/>
                </a:solidFill>
                <a:latin typeface="Arial"/>
              </a:rPr>
              <a:t>例子</a:t>
            </a:r>
            <a:r>
              <a:rPr lang="en-US" altLang="zh-CN" sz="2800" kern="0" dirty="0" smtClean="0">
                <a:solidFill>
                  <a:srgbClr val="003399"/>
                </a:solidFill>
                <a:latin typeface="Arial"/>
              </a:rPr>
              <a:t>:</a:t>
            </a:r>
            <a:endParaRPr lang="en-US" altLang="zh-CN" sz="2800" kern="0" dirty="0">
              <a:solidFill>
                <a:srgbClr val="003399"/>
              </a:solidFill>
              <a:latin typeface="Arial"/>
            </a:endParaRPr>
          </a:p>
          <a:p>
            <a:pPr marL="742950" lvl="1" indent="-285750" fontAlgn="base">
              <a:lnSpc>
                <a:spcPct val="90000"/>
              </a:lnSpc>
              <a:spcBef>
                <a:spcPct val="20000"/>
              </a:spcBef>
              <a:spcAft>
                <a:spcPct val="0"/>
              </a:spcAft>
              <a:buClr>
                <a:srgbClr val="003399"/>
              </a:buClr>
              <a:buSzPct val="55000"/>
            </a:pPr>
            <a:r>
              <a:rPr lang="en-US" altLang="zh-CN" sz="2400" kern="0" dirty="0" smtClean="0">
                <a:solidFill>
                  <a:srgbClr val="0033CC"/>
                </a:solidFill>
                <a:latin typeface="Arial"/>
              </a:rPr>
              <a:t>         for </a:t>
            </a:r>
            <a:r>
              <a:rPr lang="en-US" altLang="zh-CN" sz="2400" kern="0" dirty="0">
                <a:solidFill>
                  <a:srgbClr val="0033CC"/>
                </a:solidFill>
                <a:latin typeface="Arial"/>
              </a:rPr>
              <a:t>(</a:t>
            </a:r>
            <a:r>
              <a:rPr lang="en-US" altLang="zh-CN" sz="2400" kern="0" dirty="0" err="1">
                <a:solidFill>
                  <a:srgbClr val="0033CC"/>
                </a:solidFill>
                <a:latin typeface="Arial"/>
              </a:rPr>
              <a:t>i</a:t>
            </a:r>
            <a:r>
              <a:rPr lang="en-US" altLang="zh-CN" sz="2400" kern="0" dirty="0">
                <a:solidFill>
                  <a:srgbClr val="0033CC"/>
                </a:solidFill>
                <a:latin typeface="Arial"/>
              </a:rPr>
              <a:t>=999; </a:t>
            </a:r>
            <a:r>
              <a:rPr lang="en-US" altLang="zh-CN" sz="2400" kern="0" dirty="0" err="1">
                <a:solidFill>
                  <a:srgbClr val="0033CC"/>
                </a:solidFill>
                <a:latin typeface="Arial"/>
              </a:rPr>
              <a:t>i</a:t>
            </a:r>
            <a:r>
              <a:rPr lang="en-US" altLang="zh-CN" sz="2400" kern="0" dirty="0">
                <a:solidFill>
                  <a:srgbClr val="0033CC"/>
                </a:solidFill>
                <a:latin typeface="Arial"/>
              </a:rPr>
              <a:t>&gt;=0; </a:t>
            </a:r>
            <a:r>
              <a:rPr lang="en-US" altLang="zh-CN" sz="2400" kern="0" dirty="0" err="1">
                <a:solidFill>
                  <a:srgbClr val="0033CC"/>
                </a:solidFill>
                <a:latin typeface="Arial"/>
              </a:rPr>
              <a:t>i</a:t>
            </a:r>
            <a:r>
              <a:rPr lang="en-US" altLang="zh-CN" sz="2400" kern="0" dirty="0">
                <a:solidFill>
                  <a:srgbClr val="0033CC"/>
                </a:solidFill>
                <a:latin typeface="Arial"/>
              </a:rPr>
              <a:t>=i-1)</a:t>
            </a:r>
          </a:p>
          <a:p>
            <a:pPr marL="742950" lvl="1" indent="-285750" fontAlgn="base">
              <a:lnSpc>
                <a:spcPct val="90000"/>
              </a:lnSpc>
              <a:spcBef>
                <a:spcPct val="20000"/>
              </a:spcBef>
              <a:spcAft>
                <a:spcPct val="0"/>
              </a:spcAft>
              <a:buClr>
                <a:srgbClr val="003399"/>
              </a:buClr>
              <a:buSzPct val="55000"/>
            </a:pPr>
            <a:r>
              <a:rPr lang="en-US" altLang="zh-CN" sz="2400" kern="0" dirty="0">
                <a:solidFill>
                  <a:srgbClr val="0033CC"/>
                </a:solidFill>
                <a:latin typeface="Arial"/>
              </a:rPr>
              <a:t>  </a:t>
            </a:r>
            <a:r>
              <a:rPr lang="en-US" altLang="zh-CN" sz="2400" kern="0" dirty="0" smtClean="0">
                <a:solidFill>
                  <a:srgbClr val="0033CC"/>
                </a:solidFill>
                <a:latin typeface="Arial"/>
              </a:rPr>
              <a:t>             x[</a:t>
            </a:r>
            <a:r>
              <a:rPr lang="en-US" altLang="zh-CN" sz="2400" kern="0" dirty="0" err="1" smtClean="0">
                <a:solidFill>
                  <a:srgbClr val="0033CC"/>
                </a:solidFill>
                <a:latin typeface="Arial"/>
              </a:rPr>
              <a:t>i</a:t>
            </a:r>
            <a:r>
              <a:rPr lang="en-US" altLang="zh-CN" sz="2400" kern="0" dirty="0">
                <a:solidFill>
                  <a:srgbClr val="0033CC"/>
                </a:solidFill>
                <a:latin typeface="Arial"/>
              </a:rPr>
              <a:t>] = x[</a:t>
            </a:r>
            <a:r>
              <a:rPr lang="en-US" altLang="zh-CN" sz="2400" kern="0" dirty="0" err="1">
                <a:solidFill>
                  <a:srgbClr val="0033CC"/>
                </a:solidFill>
                <a:latin typeface="Arial"/>
              </a:rPr>
              <a:t>i</a:t>
            </a:r>
            <a:r>
              <a:rPr lang="en-US" altLang="zh-CN" sz="2400" kern="0" dirty="0">
                <a:solidFill>
                  <a:srgbClr val="0033CC"/>
                </a:solidFill>
                <a:latin typeface="Arial"/>
              </a:rPr>
              <a:t>] + s;</a:t>
            </a:r>
          </a:p>
        </p:txBody>
      </p:sp>
      <p:pic>
        <p:nvPicPr>
          <p:cNvPr id="4" name="图片 3"/>
          <p:cNvPicPr>
            <a:picLocks noChangeAspect="1"/>
          </p:cNvPicPr>
          <p:nvPr/>
        </p:nvPicPr>
        <p:blipFill>
          <a:blip r:embed="rId2"/>
          <a:stretch>
            <a:fillRect/>
          </a:stretch>
        </p:blipFill>
        <p:spPr>
          <a:xfrm>
            <a:off x="0" y="3770657"/>
            <a:ext cx="9144000" cy="2564853"/>
          </a:xfrm>
          <a:prstGeom prst="rect">
            <a:avLst/>
          </a:prstGeom>
        </p:spPr>
      </p:pic>
      <p:sp>
        <p:nvSpPr>
          <p:cNvPr id="5" name="文本框 4"/>
          <p:cNvSpPr txBox="1"/>
          <p:nvPr/>
        </p:nvSpPr>
        <p:spPr>
          <a:xfrm>
            <a:off x="2522242" y="2826266"/>
            <a:ext cx="4208698" cy="461665"/>
          </a:xfrm>
          <a:prstGeom prst="rect">
            <a:avLst/>
          </a:prstGeom>
          <a:noFill/>
        </p:spPr>
        <p:txBody>
          <a:bodyPr wrap="square" rtlCol="0">
            <a:spAutoFit/>
          </a:bodyPr>
          <a:lstStyle/>
          <a:p>
            <a:r>
              <a:rPr lang="zh-CN" altLang="en-US" sz="2400" dirty="0" smtClean="0">
                <a:solidFill>
                  <a:srgbClr val="000000"/>
                </a:solidFill>
                <a:cs typeface="Times New Roman" panose="02020603050405020304" pitchFamily="18" charset="0"/>
              </a:rPr>
              <a:t>浮点数运算延迟时间</a:t>
            </a:r>
            <a:r>
              <a:rPr lang="en-US" altLang="zh-CN" sz="2400" dirty="0" smtClean="0">
                <a:solidFill>
                  <a:srgbClr val="000000"/>
                </a:solidFill>
                <a:latin typeface="仿宋" panose="02010609060101010101" pitchFamily="49" charset="-122"/>
                <a:ea typeface="仿宋" panose="02010609060101010101" pitchFamily="49" charset="-122"/>
                <a:cs typeface="Times New Roman" panose="02020603050405020304" pitchFamily="18" charset="0"/>
              </a:rPr>
              <a:t>(</a:t>
            </a:r>
            <a:r>
              <a:rPr lang="en-US" altLang="zh-CN" sz="2400" dirty="0" smtClean="0">
                <a:solidFill>
                  <a:srgbClr val="000000"/>
                </a:solidFill>
                <a:cs typeface="Times New Roman" panose="02020603050405020304" pitchFamily="18" charset="0"/>
              </a:rPr>
              <a:t>latency</a:t>
            </a:r>
            <a:r>
              <a:rPr lang="en-US" altLang="zh-CN" sz="2400" dirty="0" smtClean="0">
                <a:solidFill>
                  <a:srgbClr val="000000"/>
                </a:solidFill>
                <a:latin typeface="仿宋" panose="02010609060101010101" pitchFamily="49" charset="-122"/>
                <a:ea typeface="仿宋" panose="02010609060101010101" pitchFamily="49" charset="-122"/>
                <a:cs typeface="Times New Roman" panose="02020603050405020304" pitchFamily="18" charset="0"/>
              </a:rPr>
              <a:t>)</a:t>
            </a:r>
            <a:endParaRPr lang="zh-CN" altLang="en-US" sz="2400" dirty="0">
              <a:solidFill>
                <a:srgbClr val="000000"/>
              </a:solidFill>
              <a:cs typeface="Times New Roman" panose="02020603050405020304" pitchFamily="18" charset="0"/>
            </a:endParaRPr>
          </a:p>
        </p:txBody>
      </p:sp>
    </p:spTree>
    <p:extLst>
      <p:ext uri="{BB962C8B-B14F-4D97-AF65-F5344CB8AC3E}">
        <p14:creationId xmlns:p14="http://schemas.microsoft.com/office/powerpoint/2010/main" val="16008292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641444"/>
            <a:ext cx="9144000" cy="1569660"/>
          </a:xfrm>
          <a:prstGeom prst="rect">
            <a:avLst/>
          </a:prstGeom>
          <a:noFill/>
        </p:spPr>
        <p:txBody>
          <a:bodyPr wrap="square" rtlCol="0">
            <a:spAutoFit/>
          </a:bodyPr>
          <a:lstStyle/>
          <a:p>
            <a:r>
              <a:rPr lang="zh-CN" altLang="en-US" sz="2400" dirty="0" smtClean="0"/>
              <a:t>首先，转成</a:t>
            </a:r>
            <a:r>
              <a:rPr lang="en-US" altLang="zh-CN" sz="2400" dirty="0" smtClean="0"/>
              <a:t>MIPS</a:t>
            </a:r>
            <a:r>
              <a:rPr lang="zh-CN" altLang="en-US" sz="2400" dirty="0" smtClean="0"/>
              <a:t>代码：</a:t>
            </a:r>
            <a:endParaRPr lang="en-US" altLang="zh-CN" sz="2400" dirty="0" smtClean="0"/>
          </a:p>
          <a:p>
            <a:endParaRPr lang="en-US" altLang="zh-CN" sz="2400" dirty="0" smtClean="0"/>
          </a:p>
          <a:p>
            <a:r>
              <a:rPr lang="zh-CN" altLang="en-US" sz="2400" dirty="0" smtClean="0"/>
              <a:t>出于简化，假设</a:t>
            </a:r>
            <a:r>
              <a:rPr lang="en-US" altLang="zh-CN" sz="2400" dirty="0" smtClean="0"/>
              <a:t>X</a:t>
            </a:r>
            <a:r>
              <a:rPr lang="zh-CN" altLang="en-US" sz="2400" dirty="0" smtClean="0"/>
              <a:t>最低地址是</a:t>
            </a:r>
            <a:r>
              <a:rPr lang="en-US" altLang="zh-CN" sz="2400" dirty="0" smtClean="0"/>
              <a:t>8</a:t>
            </a:r>
            <a:r>
              <a:rPr lang="zh-CN" altLang="en-US" sz="2400" dirty="0" smtClean="0"/>
              <a:t>，</a:t>
            </a:r>
            <a:r>
              <a:rPr lang="en-US" altLang="zh-CN" sz="2400" dirty="0" smtClean="0"/>
              <a:t>R1</a:t>
            </a:r>
            <a:r>
              <a:rPr lang="zh-CN" altLang="en-US" sz="2400" dirty="0" smtClean="0"/>
              <a:t>存放</a:t>
            </a:r>
            <a:r>
              <a:rPr lang="en-US" altLang="zh-CN" sz="2400" dirty="0" smtClean="0"/>
              <a:t>X</a:t>
            </a:r>
            <a:r>
              <a:rPr lang="zh-CN" altLang="en-US" sz="2400" dirty="0" smtClean="0"/>
              <a:t>的基地址，</a:t>
            </a:r>
            <a:r>
              <a:rPr lang="en-US" altLang="zh-CN" sz="2400" dirty="0" smtClean="0"/>
              <a:t>F2</a:t>
            </a:r>
            <a:r>
              <a:rPr lang="zh-CN" altLang="en-US" sz="2400" dirty="0" smtClean="0"/>
              <a:t>存放标量</a:t>
            </a:r>
            <a:r>
              <a:rPr lang="en-US" altLang="zh-CN" sz="2400" dirty="0" smtClean="0"/>
              <a:t>s</a:t>
            </a:r>
            <a:r>
              <a:rPr lang="zh-CN" altLang="en-US" sz="2400" dirty="0" smtClean="0"/>
              <a:t>，每个元素占</a:t>
            </a:r>
            <a:r>
              <a:rPr lang="en-US" altLang="zh-CN" sz="2400" dirty="0" smtClean="0"/>
              <a:t>8</a:t>
            </a:r>
            <a:r>
              <a:rPr lang="zh-CN" altLang="en-US" sz="2400" dirty="0" smtClean="0"/>
              <a:t>字节</a:t>
            </a:r>
            <a:endParaRPr lang="zh-CN" altLang="en-US" sz="2400" dirty="0"/>
          </a:p>
        </p:txBody>
      </p:sp>
      <p:sp>
        <p:nvSpPr>
          <p:cNvPr id="5" name="Rectangle 3"/>
          <p:cNvSpPr txBox="1">
            <a:spLocks noChangeArrowheads="1"/>
          </p:cNvSpPr>
          <p:nvPr/>
        </p:nvSpPr>
        <p:spPr bwMode="auto">
          <a:xfrm>
            <a:off x="0" y="3177994"/>
            <a:ext cx="9144000" cy="315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n-ea"/>
                <a:cs typeface="+mn-cs"/>
              </a:defRPr>
            </a:lvl1pPr>
            <a:lvl2pPr marL="685800" indent="-228600" algn="l" rtl="0" eaLnBrk="0" fontAlgn="base" hangingPunct="0">
              <a:lnSpc>
                <a:spcPct val="90000"/>
              </a:lnSpc>
              <a:spcBef>
                <a:spcPct val="30000"/>
              </a:spcBef>
              <a:spcAft>
                <a:spcPct val="0"/>
              </a:spcAft>
              <a:buSzPct val="100000"/>
              <a:buChar char="–"/>
              <a:defRPr b="1">
                <a:solidFill>
                  <a:schemeClr val="tx1"/>
                </a:solidFill>
                <a:latin typeface="+mn-lt"/>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defRPr>
            </a:lvl3pPr>
            <a:lvl4pPr marL="1543050" indent="-171450" algn="l" rtl="0" eaLnBrk="0" fontAlgn="base" hangingPunct="0">
              <a:lnSpc>
                <a:spcPct val="90000"/>
              </a:lnSpc>
              <a:spcBef>
                <a:spcPct val="30000"/>
              </a:spcBef>
              <a:spcAft>
                <a:spcPct val="0"/>
              </a:spcAft>
              <a:buSzPct val="100000"/>
              <a:buChar char="•"/>
              <a:defRPr sz="1400" b="1">
                <a:solidFill>
                  <a:schemeClr val="tx1"/>
                </a:solidFill>
                <a:latin typeface="+mn-lt"/>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defRPr>
            </a:lvl9pPr>
          </a:lstStyle>
          <a:p>
            <a:pPr>
              <a:lnSpc>
                <a:spcPct val="70000"/>
              </a:lnSpc>
              <a:buFontTx/>
              <a:buNone/>
              <a:tabLst>
                <a:tab pos="914400" algn="l"/>
                <a:tab pos="1943100" algn="l"/>
                <a:tab pos="3200400" algn="l"/>
              </a:tabLst>
            </a:pPr>
            <a:r>
              <a:rPr lang="en-US" kern="0" dirty="0" smtClean="0"/>
              <a:t>Loop:	 L.D	       </a:t>
            </a:r>
            <a:r>
              <a:rPr lang="en-US" kern="0" dirty="0" smtClean="0">
                <a:solidFill>
                  <a:srgbClr val="FF0000"/>
                </a:solidFill>
              </a:rPr>
              <a:t>F0</a:t>
            </a:r>
            <a:r>
              <a:rPr lang="en-US" kern="0" dirty="0" smtClean="0"/>
              <a:t>,    0(R1)        ;           F0</a:t>
            </a:r>
            <a:r>
              <a:rPr lang="zh-CN" altLang="en-US" kern="0" dirty="0" smtClean="0"/>
              <a:t>存放</a:t>
            </a:r>
            <a:r>
              <a:rPr lang="en-US" altLang="zh-CN" kern="0" dirty="0" smtClean="0"/>
              <a:t>X</a:t>
            </a:r>
            <a:r>
              <a:rPr lang="zh-CN" altLang="en-US" kern="0" dirty="0" smtClean="0"/>
              <a:t>向量元素</a:t>
            </a:r>
            <a:endParaRPr lang="en-US" kern="0" dirty="0" smtClean="0"/>
          </a:p>
          <a:p>
            <a:pPr>
              <a:lnSpc>
                <a:spcPct val="70000"/>
              </a:lnSpc>
              <a:buFontTx/>
              <a:buNone/>
              <a:tabLst>
                <a:tab pos="914400" algn="l"/>
                <a:tab pos="1943100" algn="l"/>
                <a:tab pos="3200400" algn="l"/>
              </a:tabLst>
            </a:pPr>
            <a:r>
              <a:rPr lang="en-US" kern="0" dirty="0" smtClean="0"/>
              <a:t> 		 ADD.D       </a:t>
            </a:r>
            <a:r>
              <a:rPr lang="en-US" kern="0" dirty="0" smtClean="0">
                <a:solidFill>
                  <a:srgbClr val="FFC000"/>
                </a:solidFill>
              </a:rPr>
              <a:t>F4</a:t>
            </a:r>
            <a:r>
              <a:rPr lang="en-US" kern="0" dirty="0" smtClean="0"/>
              <a:t>,   </a:t>
            </a:r>
            <a:r>
              <a:rPr lang="en-US" kern="0" dirty="0" smtClean="0">
                <a:solidFill>
                  <a:srgbClr val="FF0000"/>
                </a:solidFill>
              </a:rPr>
              <a:t>F0</a:t>
            </a:r>
            <a:r>
              <a:rPr lang="en-US" kern="0" dirty="0" smtClean="0"/>
              <a:t>,  F2       ;           X[</a:t>
            </a:r>
            <a:r>
              <a:rPr lang="en-US" kern="0" dirty="0" err="1" smtClean="0"/>
              <a:t>i</a:t>
            </a:r>
            <a:r>
              <a:rPr lang="en-US" kern="0" dirty="0" smtClean="0"/>
              <a:t>]+s</a:t>
            </a:r>
          </a:p>
          <a:p>
            <a:pPr>
              <a:lnSpc>
                <a:spcPct val="70000"/>
              </a:lnSpc>
              <a:buFontTx/>
              <a:buNone/>
              <a:tabLst>
                <a:tab pos="914400" algn="l"/>
                <a:tab pos="1943100" algn="l"/>
                <a:tab pos="3200400" algn="l"/>
              </a:tabLst>
            </a:pPr>
            <a:r>
              <a:rPr lang="en-US" kern="0" dirty="0" smtClean="0"/>
              <a:t>		 S.D	       0(R1),    </a:t>
            </a:r>
            <a:r>
              <a:rPr lang="en-US" kern="0" dirty="0" smtClean="0">
                <a:solidFill>
                  <a:srgbClr val="FFC000"/>
                </a:solidFill>
              </a:rPr>
              <a:t>F4</a:t>
            </a:r>
            <a:r>
              <a:rPr lang="en-US" kern="0" dirty="0" smtClean="0"/>
              <a:t>	;          </a:t>
            </a:r>
            <a:r>
              <a:rPr lang="zh-CN" altLang="en-US" kern="0" dirty="0" smtClean="0"/>
              <a:t>保存结果</a:t>
            </a:r>
            <a:endParaRPr lang="en-US" kern="0" dirty="0" smtClean="0"/>
          </a:p>
          <a:p>
            <a:pPr>
              <a:lnSpc>
                <a:spcPct val="70000"/>
              </a:lnSpc>
              <a:buFontTx/>
              <a:buNone/>
              <a:tabLst>
                <a:tab pos="914400" algn="l"/>
                <a:tab pos="1943100" algn="l"/>
                <a:tab pos="3200400" algn="l"/>
              </a:tabLst>
            </a:pPr>
            <a:r>
              <a:rPr lang="en-US" kern="0" dirty="0" smtClean="0"/>
              <a:t> 		 DADDUI    </a:t>
            </a:r>
            <a:r>
              <a:rPr lang="en-US" kern="0" dirty="0" smtClean="0">
                <a:solidFill>
                  <a:srgbClr val="00B0F0"/>
                </a:solidFill>
              </a:rPr>
              <a:t>R1</a:t>
            </a:r>
            <a:r>
              <a:rPr lang="en-US" kern="0" dirty="0" smtClean="0"/>
              <a:t>,    R1,   -8	;          </a:t>
            </a:r>
            <a:r>
              <a:rPr lang="zh-CN" altLang="en-US" kern="0" dirty="0" smtClean="0"/>
              <a:t>指向下一个元素</a:t>
            </a:r>
            <a:r>
              <a:rPr lang="en-US" kern="0" dirty="0" smtClean="0"/>
              <a:t>   </a:t>
            </a:r>
          </a:p>
          <a:p>
            <a:pPr>
              <a:lnSpc>
                <a:spcPct val="70000"/>
              </a:lnSpc>
              <a:buFontTx/>
              <a:buNone/>
              <a:tabLst>
                <a:tab pos="914400" algn="l"/>
                <a:tab pos="1943100" algn="l"/>
                <a:tab pos="3200400" algn="l"/>
              </a:tabLst>
            </a:pPr>
            <a:r>
              <a:rPr lang="en-US" kern="0" dirty="0" smtClean="0"/>
              <a:t> 		 BNEZ	       </a:t>
            </a:r>
            <a:r>
              <a:rPr lang="en-US" kern="0" dirty="0" smtClean="0">
                <a:solidFill>
                  <a:srgbClr val="00B0F0"/>
                </a:solidFill>
              </a:rPr>
              <a:t>R1</a:t>
            </a:r>
            <a:r>
              <a:rPr lang="en-US" kern="0" dirty="0" smtClean="0"/>
              <a:t>,    Loop	;           R1!=0 </a:t>
            </a:r>
            <a:r>
              <a:rPr lang="zh-CN" altLang="en-US" kern="0" dirty="0" smtClean="0"/>
              <a:t>跳转</a:t>
            </a:r>
            <a:endParaRPr lang="en-US" kern="0" dirty="0" smtClean="0"/>
          </a:p>
          <a:p>
            <a:pPr>
              <a:lnSpc>
                <a:spcPct val="70000"/>
              </a:lnSpc>
              <a:buFontTx/>
              <a:buNone/>
              <a:tabLst>
                <a:tab pos="914400" algn="l"/>
                <a:tab pos="1943100" algn="l"/>
                <a:tab pos="3200400" algn="l"/>
              </a:tabLst>
            </a:pPr>
            <a:r>
              <a:rPr lang="en-US" sz="2000" kern="0" dirty="0" smtClean="0">
                <a:latin typeface="Courier New" pitchFamily="49" charset="0"/>
              </a:rPr>
              <a:t> 		</a:t>
            </a:r>
            <a:endParaRPr lang="en-US" sz="2000" kern="0" dirty="0">
              <a:latin typeface="Courier New" pitchFamily="49" charset="0"/>
            </a:endParaRPr>
          </a:p>
        </p:txBody>
      </p:sp>
    </p:spTree>
    <p:extLst>
      <p:ext uri="{BB962C8B-B14F-4D97-AF65-F5344CB8AC3E}">
        <p14:creationId xmlns:p14="http://schemas.microsoft.com/office/powerpoint/2010/main" val="14435786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753947"/>
            <a:ext cx="9144000" cy="3323987"/>
          </a:xfrm>
          <a:prstGeom prst="rect">
            <a:avLst/>
          </a:prstGeom>
          <a:noFill/>
        </p:spPr>
        <p:txBody>
          <a:bodyPr wrap="square" rtlCol="0">
            <a:spAutoFit/>
          </a:bodyPr>
          <a:lstStyle/>
          <a:p>
            <a:pPr marL="285750" lvl="0" indent="-285750" eaLnBrk="0" fontAlgn="base" hangingPunct="0">
              <a:lnSpc>
                <a:spcPct val="90000"/>
              </a:lnSpc>
              <a:spcBef>
                <a:spcPct val="30000"/>
              </a:spcBef>
              <a:spcAft>
                <a:spcPct val="0"/>
              </a:spcAft>
              <a:tabLst>
                <a:tab pos="1200150" algn="l"/>
                <a:tab pos="2120900" algn="l"/>
                <a:tab pos="3371850" algn="l"/>
              </a:tabLst>
            </a:pPr>
            <a:r>
              <a:rPr lang="en-US" altLang="zh-CN" sz="2000" b="1" dirty="0">
                <a:solidFill>
                  <a:srgbClr val="000000"/>
                </a:solidFill>
              </a:rPr>
              <a:t> 1 </a:t>
            </a:r>
            <a:r>
              <a:rPr lang="en-US" altLang="zh-CN" sz="2000" b="1" dirty="0" smtClean="0">
                <a:solidFill>
                  <a:srgbClr val="000000"/>
                </a:solidFill>
              </a:rPr>
              <a:t>  Loop</a:t>
            </a:r>
            <a:r>
              <a:rPr lang="en-US" altLang="zh-CN" sz="2000" b="1" dirty="0">
                <a:solidFill>
                  <a:srgbClr val="000000"/>
                </a:solidFill>
              </a:rPr>
              <a:t>:	L.D	</a:t>
            </a:r>
            <a:r>
              <a:rPr lang="en-US" altLang="zh-CN" sz="2000" b="1" dirty="0" smtClean="0">
                <a:solidFill>
                  <a:srgbClr val="000000"/>
                </a:solidFill>
              </a:rPr>
              <a:t>     </a:t>
            </a:r>
            <a:r>
              <a:rPr lang="en-US" altLang="zh-CN" sz="2000" b="1" dirty="0" smtClean="0">
                <a:solidFill>
                  <a:srgbClr val="FC0128"/>
                </a:solidFill>
              </a:rPr>
              <a:t>F0</a:t>
            </a:r>
            <a:r>
              <a:rPr lang="en-US" altLang="zh-CN" sz="2000" b="1" dirty="0" smtClean="0">
                <a:solidFill>
                  <a:srgbClr val="000000"/>
                </a:solidFill>
              </a:rPr>
              <a:t>,  0(R1</a:t>
            </a:r>
            <a:r>
              <a:rPr lang="en-US" altLang="zh-CN" sz="2000" b="1" dirty="0">
                <a:solidFill>
                  <a:srgbClr val="000000"/>
                </a:solidFill>
              </a:rPr>
              <a:t>)	</a:t>
            </a:r>
            <a:r>
              <a:rPr lang="en-US" altLang="zh-CN" sz="2000" b="1" dirty="0" smtClean="0">
                <a:solidFill>
                  <a:srgbClr val="000000"/>
                </a:solidFill>
              </a:rPr>
              <a:t>              ; </a:t>
            </a:r>
          </a:p>
          <a:p>
            <a:pPr marL="285750" lvl="0" indent="-285750" eaLnBrk="0" fontAlgn="base" hangingPunct="0">
              <a:lnSpc>
                <a:spcPct val="90000"/>
              </a:lnSpc>
              <a:spcBef>
                <a:spcPct val="30000"/>
              </a:spcBef>
              <a:spcAft>
                <a:spcPct val="0"/>
              </a:spcAft>
              <a:tabLst>
                <a:tab pos="1200150" algn="l"/>
                <a:tab pos="2120900" algn="l"/>
                <a:tab pos="3371850" algn="l"/>
              </a:tabLst>
            </a:pPr>
            <a:r>
              <a:rPr lang="en-US" altLang="zh-CN" sz="2000" b="1" dirty="0">
                <a:solidFill>
                  <a:srgbClr val="000000"/>
                </a:solidFill>
              </a:rPr>
              <a:t> </a:t>
            </a:r>
            <a:r>
              <a:rPr lang="en-US" altLang="zh-CN" sz="2000" b="1" dirty="0" smtClean="0">
                <a:solidFill>
                  <a:srgbClr val="000000"/>
                </a:solidFill>
              </a:rPr>
              <a:t>2</a:t>
            </a:r>
            <a:r>
              <a:rPr lang="en-US" altLang="zh-CN" sz="2000" b="1" dirty="0">
                <a:solidFill>
                  <a:srgbClr val="000000"/>
                </a:solidFill>
              </a:rPr>
              <a:t>		</a:t>
            </a:r>
            <a:r>
              <a:rPr lang="en-US" altLang="zh-CN" sz="2000" b="1" dirty="0">
                <a:solidFill>
                  <a:srgbClr val="FC0128"/>
                </a:solidFill>
              </a:rPr>
              <a:t>stall</a:t>
            </a:r>
            <a:endParaRPr lang="en-US" altLang="zh-CN" sz="2000" b="1" dirty="0">
              <a:solidFill>
                <a:srgbClr val="000000"/>
              </a:solidFill>
            </a:endParaRPr>
          </a:p>
          <a:p>
            <a:pPr marL="285750" lvl="0" indent="-285750" eaLnBrk="0" fontAlgn="base" hangingPunct="0">
              <a:lnSpc>
                <a:spcPct val="90000"/>
              </a:lnSpc>
              <a:spcBef>
                <a:spcPct val="30000"/>
              </a:spcBef>
              <a:spcAft>
                <a:spcPct val="0"/>
              </a:spcAft>
              <a:tabLst>
                <a:tab pos="1200150" algn="l"/>
                <a:tab pos="2120900" algn="l"/>
                <a:tab pos="3371850" algn="l"/>
              </a:tabLst>
            </a:pPr>
            <a:r>
              <a:rPr lang="en-US" altLang="zh-CN" sz="2000" b="1" dirty="0">
                <a:solidFill>
                  <a:srgbClr val="000000"/>
                </a:solidFill>
              </a:rPr>
              <a:t> 3		ADD.D	</a:t>
            </a:r>
            <a:r>
              <a:rPr lang="en-US" altLang="zh-CN" sz="2000" b="1" dirty="0" smtClean="0">
                <a:solidFill>
                  <a:srgbClr val="000000"/>
                </a:solidFill>
              </a:rPr>
              <a:t>     </a:t>
            </a:r>
            <a:r>
              <a:rPr lang="en-US" altLang="zh-CN" sz="2000" b="1" dirty="0" smtClean="0">
                <a:solidFill>
                  <a:srgbClr val="618FFD"/>
                </a:solidFill>
              </a:rPr>
              <a:t>F4</a:t>
            </a:r>
            <a:r>
              <a:rPr lang="en-US" altLang="zh-CN" sz="2000" b="1" dirty="0" smtClean="0">
                <a:solidFill>
                  <a:srgbClr val="000000"/>
                </a:solidFill>
              </a:rPr>
              <a:t>,  </a:t>
            </a:r>
            <a:r>
              <a:rPr lang="en-US" altLang="zh-CN" sz="2000" b="1" dirty="0" smtClean="0">
                <a:solidFill>
                  <a:srgbClr val="FC0128"/>
                </a:solidFill>
              </a:rPr>
              <a:t>F0</a:t>
            </a:r>
            <a:r>
              <a:rPr lang="en-US" altLang="zh-CN" sz="2000" b="1" dirty="0" smtClean="0">
                <a:solidFill>
                  <a:srgbClr val="000000"/>
                </a:solidFill>
              </a:rPr>
              <a:t>,  F2              ; </a:t>
            </a:r>
          </a:p>
          <a:p>
            <a:pPr marL="285750" lvl="0" indent="-285750" eaLnBrk="0" fontAlgn="base" hangingPunct="0">
              <a:lnSpc>
                <a:spcPct val="90000"/>
              </a:lnSpc>
              <a:spcBef>
                <a:spcPct val="30000"/>
              </a:spcBef>
              <a:spcAft>
                <a:spcPct val="0"/>
              </a:spcAft>
              <a:tabLst>
                <a:tab pos="1200150" algn="l"/>
                <a:tab pos="2120900" algn="l"/>
                <a:tab pos="3371850" algn="l"/>
              </a:tabLst>
            </a:pPr>
            <a:r>
              <a:rPr lang="en-US" altLang="zh-CN" sz="2000" b="1" dirty="0">
                <a:solidFill>
                  <a:srgbClr val="000000"/>
                </a:solidFill>
              </a:rPr>
              <a:t> </a:t>
            </a:r>
            <a:r>
              <a:rPr lang="en-US" altLang="zh-CN" sz="2000" b="1" dirty="0" smtClean="0">
                <a:solidFill>
                  <a:srgbClr val="000000"/>
                </a:solidFill>
              </a:rPr>
              <a:t>4</a:t>
            </a:r>
            <a:r>
              <a:rPr lang="en-US" altLang="zh-CN" sz="2000" b="1" dirty="0">
                <a:solidFill>
                  <a:srgbClr val="000000"/>
                </a:solidFill>
              </a:rPr>
              <a:t>		</a:t>
            </a:r>
            <a:r>
              <a:rPr lang="en-US" altLang="zh-CN" sz="2000" b="1" dirty="0">
                <a:solidFill>
                  <a:srgbClr val="FC0128"/>
                </a:solidFill>
              </a:rPr>
              <a:t>stall</a:t>
            </a:r>
            <a:endParaRPr lang="en-US" altLang="zh-CN" sz="2000" b="1" dirty="0">
              <a:solidFill>
                <a:srgbClr val="000000"/>
              </a:solidFill>
            </a:endParaRPr>
          </a:p>
          <a:p>
            <a:pPr marL="285750" lvl="0" indent="-285750" eaLnBrk="0" fontAlgn="base" hangingPunct="0">
              <a:lnSpc>
                <a:spcPct val="90000"/>
              </a:lnSpc>
              <a:spcBef>
                <a:spcPct val="30000"/>
              </a:spcBef>
              <a:spcAft>
                <a:spcPct val="0"/>
              </a:spcAft>
              <a:tabLst>
                <a:tab pos="1200150" algn="l"/>
                <a:tab pos="2120900" algn="l"/>
                <a:tab pos="3371850" algn="l"/>
              </a:tabLst>
            </a:pPr>
            <a:r>
              <a:rPr lang="en-US" altLang="zh-CN" sz="2000" b="1" dirty="0">
                <a:solidFill>
                  <a:srgbClr val="000000"/>
                </a:solidFill>
              </a:rPr>
              <a:t> 5		</a:t>
            </a:r>
            <a:r>
              <a:rPr lang="en-US" altLang="zh-CN" sz="2000" b="1" dirty="0">
                <a:solidFill>
                  <a:srgbClr val="FC0128"/>
                </a:solidFill>
              </a:rPr>
              <a:t>stall</a:t>
            </a:r>
            <a:endParaRPr lang="en-US" altLang="zh-CN" sz="2000" b="1" dirty="0">
              <a:solidFill>
                <a:srgbClr val="000000"/>
              </a:solidFill>
            </a:endParaRPr>
          </a:p>
          <a:p>
            <a:pPr marL="285750" lvl="0" indent="-285750" eaLnBrk="0" fontAlgn="base" hangingPunct="0">
              <a:lnSpc>
                <a:spcPct val="90000"/>
              </a:lnSpc>
              <a:spcBef>
                <a:spcPct val="30000"/>
              </a:spcBef>
              <a:spcAft>
                <a:spcPct val="0"/>
              </a:spcAft>
              <a:tabLst>
                <a:tab pos="1200150" algn="l"/>
                <a:tab pos="2120900" algn="l"/>
                <a:tab pos="3371850" algn="l"/>
              </a:tabLst>
            </a:pPr>
            <a:r>
              <a:rPr lang="en-US" altLang="zh-CN" sz="2000" b="1" dirty="0">
                <a:solidFill>
                  <a:srgbClr val="000000"/>
                </a:solidFill>
              </a:rPr>
              <a:t> 6 </a:t>
            </a:r>
            <a:r>
              <a:rPr lang="en-US" altLang="zh-CN" sz="2000" b="1" dirty="0" smtClean="0">
                <a:solidFill>
                  <a:srgbClr val="000000"/>
                </a:solidFill>
              </a:rPr>
              <a:t> </a:t>
            </a:r>
            <a:r>
              <a:rPr lang="en-US" altLang="zh-CN" sz="2000" b="1" dirty="0">
                <a:solidFill>
                  <a:srgbClr val="000000"/>
                </a:solidFill>
              </a:rPr>
              <a:t>	S.D	</a:t>
            </a:r>
            <a:r>
              <a:rPr lang="en-US" altLang="zh-CN" sz="2000" b="1" dirty="0" smtClean="0">
                <a:solidFill>
                  <a:srgbClr val="000000"/>
                </a:solidFill>
              </a:rPr>
              <a:t>     0(R1),  </a:t>
            </a:r>
            <a:r>
              <a:rPr lang="en-US" altLang="zh-CN" sz="2000" b="1" dirty="0" smtClean="0">
                <a:solidFill>
                  <a:srgbClr val="618FFD"/>
                </a:solidFill>
              </a:rPr>
              <a:t>F4</a:t>
            </a:r>
            <a:r>
              <a:rPr lang="en-US" altLang="zh-CN" sz="2000" b="1" dirty="0">
                <a:solidFill>
                  <a:srgbClr val="000000"/>
                </a:solidFill>
              </a:rPr>
              <a:t>	</a:t>
            </a:r>
            <a:r>
              <a:rPr lang="en-US" altLang="zh-CN" sz="2000" b="1" dirty="0" smtClean="0">
                <a:solidFill>
                  <a:srgbClr val="000000"/>
                </a:solidFill>
              </a:rPr>
              <a:t>              ; </a:t>
            </a:r>
          </a:p>
          <a:p>
            <a:pPr marL="285750" lvl="0" indent="-285750" eaLnBrk="0" fontAlgn="base" hangingPunct="0">
              <a:lnSpc>
                <a:spcPct val="90000"/>
              </a:lnSpc>
              <a:spcBef>
                <a:spcPct val="30000"/>
              </a:spcBef>
              <a:spcAft>
                <a:spcPct val="0"/>
              </a:spcAft>
              <a:tabLst>
                <a:tab pos="1200150" algn="l"/>
                <a:tab pos="2120900" algn="l"/>
                <a:tab pos="3371850" algn="l"/>
              </a:tabLst>
            </a:pPr>
            <a:r>
              <a:rPr lang="en-US" altLang="zh-CN" sz="2000" b="1" dirty="0">
                <a:solidFill>
                  <a:srgbClr val="000000"/>
                </a:solidFill>
              </a:rPr>
              <a:t> </a:t>
            </a:r>
            <a:r>
              <a:rPr lang="en-US" altLang="zh-CN" sz="2000" b="1" dirty="0" smtClean="0">
                <a:solidFill>
                  <a:srgbClr val="000000"/>
                </a:solidFill>
              </a:rPr>
              <a:t>7   </a:t>
            </a:r>
            <a:r>
              <a:rPr lang="en-US" altLang="zh-CN" sz="2000" b="1" dirty="0">
                <a:solidFill>
                  <a:srgbClr val="000000"/>
                </a:solidFill>
              </a:rPr>
              <a:t>	</a:t>
            </a:r>
            <a:r>
              <a:rPr lang="en-US" altLang="zh-CN" sz="2000" b="1" dirty="0" smtClean="0">
                <a:solidFill>
                  <a:srgbClr val="000000"/>
                </a:solidFill>
              </a:rPr>
              <a:t>DADDUI   R1,   R1,  -</a:t>
            </a:r>
            <a:r>
              <a:rPr lang="en-US" altLang="zh-CN" sz="2000" b="1" dirty="0">
                <a:solidFill>
                  <a:srgbClr val="000000"/>
                </a:solidFill>
              </a:rPr>
              <a:t>8	</a:t>
            </a:r>
            <a:r>
              <a:rPr lang="en-US" altLang="zh-CN" sz="2000" b="1" dirty="0" smtClean="0">
                <a:solidFill>
                  <a:srgbClr val="000000"/>
                </a:solidFill>
              </a:rPr>
              <a:t>;</a:t>
            </a:r>
          </a:p>
          <a:p>
            <a:pPr marL="285750" lvl="0" indent="-285750" eaLnBrk="0" fontAlgn="base" hangingPunct="0">
              <a:lnSpc>
                <a:spcPct val="90000"/>
              </a:lnSpc>
              <a:spcBef>
                <a:spcPct val="30000"/>
              </a:spcBef>
              <a:spcAft>
                <a:spcPct val="0"/>
              </a:spcAft>
              <a:tabLst>
                <a:tab pos="1200150" algn="l"/>
                <a:tab pos="2120900" algn="l"/>
                <a:tab pos="3371850" algn="l"/>
              </a:tabLst>
            </a:pPr>
            <a:r>
              <a:rPr lang="en-US" altLang="zh-CN" sz="2000" b="1" dirty="0" smtClean="0">
                <a:solidFill>
                  <a:srgbClr val="000000"/>
                </a:solidFill>
              </a:rPr>
              <a:t> </a:t>
            </a:r>
            <a:r>
              <a:rPr lang="en-US" altLang="zh-CN" sz="2000" b="1" dirty="0">
                <a:solidFill>
                  <a:srgbClr val="000000"/>
                </a:solidFill>
              </a:rPr>
              <a:t>8	</a:t>
            </a:r>
            <a:r>
              <a:rPr lang="en-US" altLang="zh-CN" b="1" dirty="0">
                <a:solidFill>
                  <a:srgbClr val="000000"/>
                </a:solidFill>
              </a:rPr>
              <a:t>	</a:t>
            </a:r>
            <a:r>
              <a:rPr lang="en-US" altLang="zh-CN" b="1" dirty="0">
                <a:solidFill>
                  <a:srgbClr val="FC0128"/>
                </a:solidFill>
              </a:rPr>
              <a:t>stall		</a:t>
            </a:r>
            <a:r>
              <a:rPr lang="en-US" altLang="zh-CN" b="1" dirty="0" smtClean="0">
                <a:solidFill>
                  <a:srgbClr val="FC0128"/>
                </a:solidFill>
              </a:rPr>
              <a:t>                     </a:t>
            </a:r>
            <a:r>
              <a:rPr lang="en-US" altLang="zh-CN" b="1" dirty="0" smtClean="0">
                <a:solidFill>
                  <a:srgbClr val="000000"/>
                </a:solidFill>
              </a:rPr>
              <a:t>;   </a:t>
            </a:r>
          </a:p>
          <a:p>
            <a:pPr marL="285750" lvl="0" indent="-285750" eaLnBrk="0" fontAlgn="base" hangingPunct="0">
              <a:lnSpc>
                <a:spcPct val="90000"/>
              </a:lnSpc>
              <a:spcBef>
                <a:spcPct val="30000"/>
              </a:spcBef>
              <a:spcAft>
                <a:spcPct val="0"/>
              </a:spcAft>
              <a:tabLst>
                <a:tab pos="1200150" algn="l"/>
                <a:tab pos="2120900" algn="l"/>
                <a:tab pos="3371850" algn="l"/>
              </a:tabLst>
            </a:pPr>
            <a:r>
              <a:rPr lang="en-US" altLang="zh-CN" sz="2000" b="1" dirty="0">
                <a:solidFill>
                  <a:srgbClr val="000000"/>
                </a:solidFill>
              </a:rPr>
              <a:t> </a:t>
            </a:r>
            <a:r>
              <a:rPr lang="en-US" altLang="zh-CN" sz="2000" b="1" dirty="0" smtClean="0">
                <a:solidFill>
                  <a:srgbClr val="000000"/>
                </a:solidFill>
              </a:rPr>
              <a:t>9 </a:t>
            </a:r>
            <a:r>
              <a:rPr lang="en-US" altLang="zh-CN" sz="2000" b="1" dirty="0">
                <a:solidFill>
                  <a:srgbClr val="000000"/>
                </a:solidFill>
              </a:rPr>
              <a:t>	</a:t>
            </a:r>
            <a:r>
              <a:rPr lang="en-US" altLang="zh-CN" sz="2000" b="1" dirty="0" smtClean="0">
                <a:solidFill>
                  <a:srgbClr val="000000"/>
                </a:solidFill>
              </a:rPr>
              <a:t>              BNEZ</a:t>
            </a:r>
            <a:r>
              <a:rPr lang="en-US" altLang="zh-CN" sz="2000" b="1" dirty="0">
                <a:solidFill>
                  <a:srgbClr val="000000"/>
                </a:solidFill>
              </a:rPr>
              <a:t>	</a:t>
            </a:r>
            <a:r>
              <a:rPr lang="en-US" altLang="zh-CN" sz="2000" b="1" dirty="0" smtClean="0">
                <a:solidFill>
                  <a:srgbClr val="000000"/>
                </a:solidFill>
              </a:rPr>
              <a:t>     R1,   Loop</a:t>
            </a:r>
            <a:r>
              <a:rPr lang="en-US" altLang="zh-CN" sz="2000" b="1" dirty="0">
                <a:solidFill>
                  <a:srgbClr val="000000"/>
                </a:solidFill>
              </a:rPr>
              <a:t>	</a:t>
            </a:r>
            <a:r>
              <a:rPr lang="en-US" altLang="zh-CN" sz="2000" b="1" dirty="0" smtClean="0">
                <a:solidFill>
                  <a:srgbClr val="000000"/>
                </a:solidFill>
              </a:rPr>
              <a:t>              ;</a:t>
            </a:r>
            <a:endParaRPr lang="en-US" altLang="zh-CN" sz="2000" b="1" dirty="0">
              <a:solidFill>
                <a:srgbClr val="000000"/>
              </a:solidFill>
            </a:endParaRPr>
          </a:p>
        </p:txBody>
      </p:sp>
      <p:sp>
        <p:nvSpPr>
          <p:cNvPr id="4" name="文本框 3"/>
          <p:cNvSpPr txBox="1"/>
          <p:nvPr/>
        </p:nvSpPr>
        <p:spPr>
          <a:xfrm>
            <a:off x="0" y="89948"/>
            <a:ext cx="7369791" cy="461665"/>
          </a:xfrm>
          <a:prstGeom prst="rect">
            <a:avLst/>
          </a:prstGeom>
          <a:noFill/>
        </p:spPr>
        <p:txBody>
          <a:bodyPr wrap="square" rtlCol="0">
            <a:spAutoFit/>
          </a:bodyPr>
          <a:lstStyle/>
          <a:p>
            <a:r>
              <a:rPr lang="zh-CN" altLang="en-US" sz="2400" dirty="0" smtClean="0"/>
              <a:t>显示停顿周期后的代码：</a:t>
            </a:r>
            <a:endParaRPr lang="zh-CN" altLang="en-US" sz="2400" dirty="0"/>
          </a:p>
        </p:txBody>
      </p:sp>
      <p:pic>
        <p:nvPicPr>
          <p:cNvPr id="5" name="图片 4"/>
          <p:cNvPicPr>
            <a:picLocks noChangeAspect="1"/>
          </p:cNvPicPr>
          <p:nvPr/>
        </p:nvPicPr>
        <p:blipFill>
          <a:blip r:embed="rId3"/>
          <a:stretch>
            <a:fillRect/>
          </a:stretch>
        </p:blipFill>
        <p:spPr>
          <a:xfrm>
            <a:off x="764273" y="4484985"/>
            <a:ext cx="7233313" cy="2025328"/>
          </a:xfrm>
          <a:prstGeom prst="rect">
            <a:avLst/>
          </a:prstGeom>
        </p:spPr>
      </p:pic>
      <p:sp>
        <p:nvSpPr>
          <p:cNvPr id="7" name="文本框 6"/>
          <p:cNvSpPr txBox="1"/>
          <p:nvPr/>
        </p:nvSpPr>
        <p:spPr>
          <a:xfrm>
            <a:off x="5800299" y="2210937"/>
            <a:ext cx="2620370" cy="369332"/>
          </a:xfrm>
          <a:prstGeom prst="rect">
            <a:avLst/>
          </a:prstGeom>
          <a:noFill/>
        </p:spPr>
        <p:txBody>
          <a:bodyPr wrap="square" rtlCol="0">
            <a:spAutoFit/>
          </a:bodyPr>
          <a:lstStyle/>
          <a:p>
            <a:r>
              <a:rPr lang="zh-CN" altLang="en-US" dirty="0" smtClean="0"/>
              <a:t>总共需要</a:t>
            </a:r>
            <a:r>
              <a:rPr lang="en-US" altLang="zh-CN" dirty="0" smtClean="0">
                <a:latin typeface="仿宋" panose="02010609060101010101" pitchFamily="49" charset="-122"/>
                <a:ea typeface="仿宋" panose="02010609060101010101" pitchFamily="49" charset="-122"/>
              </a:rPr>
              <a:t>9</a:t>
            </a:r>
            <a:r>
              <a:rPr lang="zh-CN" altLang="en-US" dirty="0" smtClean="0"/>
              <a:t>个时钟周期</a:t>
            </a:r>
            <a:endParaRPr lang="zh-CN" altLang="en-US" dirty="0"/>
          </a:p>
        </p:txBody>
      </p:sp>
    </p:spTree>
    <p:extLst>
      <p:ext uri="{BB962C8B-B14F-4D97-AF65-F5344CB8AC3E}">
        <p14:creationId xmlns:p14="http://schemas.microsoft.com/office/powerpoint/2010/main" val="2016136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394664"/>
            <a:ext cx="7369791" cy="461665"/>
          </a:xfrm>
          <a:prstGeom prst="rect">
            <a:avLst/>
          </a:prstGeom>
          <a:noFill/>
        </p:spPr>
        <p:txBody>
          <a:bodyPr wrap="square" rtlCol="0">
            <a:spAutoFit/>
          </a:bodyPr>
          <a:lstStyle/>
          <a:p>
            <a:r>
              <a:rPr lang="zh-CN" altLang="en-US" sz="2400" dirty="0" smtClean="0"/>
              <a:t>调整后的代码：</a:t>
            </a:r>
            <a:endParaRPr lang="zh-CN" altLang="en-US" sz="2400" dirty="0"/>
          </a:p>
        </p:txBody>
      </p:sp>
      <p:sp>
        <p:nvSpPr>
          <p:cNvPr id="4" name="Rectangle 5"/>
          <p:cNvSpPr>
            <a:spLocks noChangeArrowheads="1"/>
          </p:cNvSpPr>
          <p:nvPr/>
        </p:nvSpPr>
        <p:spPr bwMode="auto">
          <a:xfrm>
            <a:off x="0" y="1396621"/>
            <a:ext cx="9144000" cy="2765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tabLst>
                <a:tab pos="1200150" algn="l"/>
                <a:tab pos="2120900" algn="l"/>
                <a:tab pos="3371850" algn="l"/>
              </a:tabLst>
            </a:pPr>
            <a:r>
              <a:rPr lang="en-US" sz="2000" b="1" dirty="0">
                <a:solidFill>
                  <a:srgbClr val="000000"/>
                </a:solidFill>
              </a:rPr>
              <a:t> 1 </a:t>
            </a:r>
            <a:r>
              <a:rPr lang="en-US" sz="2000" b="1" dirty="0" smtClean="0">
                <a:solidFill>
                  <a:srgbClr val="000000"/>
                </a:solidFill>
              </a:rPr>
              <a:t>  Loop</a:t>
            </a:r>
            <a:r>
              <a:rPr lang="en-US" sz="2000" b="1" dirty="0">
                <a:solidFill>
                  <a:srgbClr val="000000"/>
                </a:solidFill>
              </a:rPr>
              <a:t>:	L.D	</a:t>
            </a:r>
            <a:r>
              <a:rPr lang="en-US" sz="2000" b="1" dirty="0" smtClean="0">
                <a:solidFill>
                  <a:srgbClr val="000000"/>
                </a:solidFill>
              </a:rPr>
              <a:t>           </a:t>
            </a:r>
            <a:r>
              <a:rPr lang="en-US" sz="2000" b="1" dirty="0" smtClean="0">
                <a:solidFill>
                  <a:srgbClr val="FC0128"/>
                </a:solidFill>
              </a:rPr>
              <a:t>F0</a:t>
            </a:r>
            <a:r>
              <a:rPr lang="en-US" sz="2000" b="1" dirty="0" smtClean="0">
                <a:solidFill>
                  <a:srgbClr val="000000"/>
                </a:solidFill>
              </a:rPr>
              <a:t>,     0(R1</a:t>
            </a:r>
            <a:r>
              <a:rPr lang="en-US" sz="2000" b="1" dirty="0">
                <a:solidFill>
                  <a:srgbClr val="000000"/>
                </a:solidFill>
              </a:rPr>
              <a:t>)	</a:t>
            </a:r>
          </a:p>
          <a:p>
            <a:pPr marL="285750" indent="-285750" eaLnBrk="0" fontAlgn="base" hangingPunct="0">
              <a:lnSpc>
                <a:spcPct val="90000"/>
              </a:lnSpc>
              <a:spcBef>
                <a:spcPct val="30000"/>
              </a:spcBef>
              <a:spcAft>
                <a:spcPct val="0"/>
              </a:spcAft>
              <a:tabLst>
                <a:tab pos="1200150" algn="l"/>
                <a:tab pos="2120900" algn="l"/>
                <a:tab pos="3371850" algn="l"/>
              </a:tabLst>
            </a:pPr>
            <a:r>
              <a:rPr lang="en-US" sz="2000" b="1" dirty="0">
                <a:solidFill>
                  <a:srgbClr val="000000"/>
                </a:solidFill>
              </a:rPr>
              <a:t> 2		</a:t>
            </a:r>
            <a:r>
              <a:rPr lang="en-US" sz="2000" b="1" dirty="0" smtClean="0">
                <a:solidFill>
                  <a:srgbClr val="000000"/>
                </a:solidFill>
              </a:rPr>
              <a:t>DADDUI         R1,    R1,   -</a:t>
            </a:r>
            <a:r>
              <a:rPr lang="en-US" sz="2000" b="1" dirty="0">
                <a:solidFill>
                  <a:srgbClr val="000000"/>
                </a:solidFill>
              </a:rPr>
              <a:t>8</a:t>
            </a:r>
            <a:r>
              <a:rPr lang="en-US" b="1" dirty="0">
                <a:solidFill>
                  <a:srgbClr val="000000"/>
                </a:solidFill>
              </a:rPr>
              <a:t>	</a:t>
            </a:r>
            <a:endParaRPr lang="en-US" sz="2000" b="1" dirty="0">
              <a:solidFill>
                <a:srgbClr val="000000"/>
              </a:solidFill>
            </a:endParaRPr>
          </a:p>
          <a:p>
            <a:pPr marL="285750" indent="-285750" eaLnBrk="0" fontAlgn="base" hangingPunct="0">
              <a:lnSpc>
                <a:spcPct val="90000"/>
              </a:lnSpc>
              <a:spcBef>
                <a:spcPct val="30000"/>
              </a:spcBef>
              <a:spcAft>
                <a:spcPct val="0"/>
              </a:spcAft>
              <a:tabLst>
                <a:tab pos="1200150" algn="l"/>
                <a:tab pos="2120900" algn="l"/>
                <a:tab pos="3371850" algn="l"/>
              </a:tabLst>
            </a:pPr>
            <a:r>
              <a:rPr lang="en-US" sz="2000" b="1" dirty="0">
                <a:solidFill>
                  <a:srgbClr val="000000"/>
                </a:solidFill>
              </a:rPr>
              <a:t> 3		ADD.D	</a:t>
            </a:r>
            <a:r>
              <a:rPr lang="en-US" sz="2000" b="1" dirty="0" smtClean="0">
                <a:solidFill>
                  <a:srgbClr val="000000"/>
                </a:solidFill>
              </a:rPr>
              <a:t>           </a:t>
            </a:r>
            <a:r>
              <a:rPr lang="en-US" sz="2000" b="1" dirty="0" smtClean="0">
                <a:solidFill>
                  <a:srgbClr val="618FFD"/>
                </a:solidFill>
              </a:rPr>
              <a:t>F4</a:t>
            </a:r>
            <a:r>
              <a:rPr lang="en-US" sz="2000" b="1" dirty="0" smtClean="0">
                <a:solidFill>
                  <a:srgbClr val="000000"/>
                </a:solidFill>
              </a:rPr>
              <a:t>,    </a:t>
            </a:r>
            <a:r>
              <a:rPr lang="en-US" sz="2000" b="1" dirty="0" smtClean="0">
                <a:solidFill>
                  <a:srgbClr val="FC0128"/>
                </a:solidFill>
              </a:rPr>
              <a:t>F0</a:t>
            </a:r>
            <a:r>
              <a:rPr lang="en-US" sz="2000" b="1" dirty="0" smtClean="0">
                <a:solidFill>
                  <a:srgbClr val="000000"/>
                </a:solidFill>
              </a:rPr>
              <a:t>,   F2</a:t>
            </a:r>
            <a:r>
              <a:rPr lang="en-US" sz="2000" b="1" dirty="0">
                <a:solidFill>
                  <a:srgbClr val="000000"/>
                </a:solidFill>
              </a:rPr>
              <a:t>	</a:t>
            </a:r>
          </a:p>
          <a:p>
            <a:pPr marL="285750" indent="-285750" eaLnBrk="0" fontAlgn="base" hangingPunct="0">
              <a:lnSpc>
                <a:spcPct val="90000"/>
              </a:lnSpc>
              <a:spcBef>
                <a:spcPct val="30000"/>
              </a:spcBef>
              <a:spcAft>
                <a:spcPct val="0"/>
              </a:spcAft>
              <a:tabLst>
                <a:tab pos="1200150" algn="l"/>
                <a:tab pos="2120900" algn="l"/>
                <a:tab pos="3371850" algn="l"/>
              </a:tabLst>
            </a:pPr>
            <a:r>
              <a:rPr lang="en-US" sz="2000" b="1" dirty="0">
                <a:solidFill>
                  <a:srgbClr val="000000"/>
                </a:solidFill>
              </a:rPr>
              <a:t> 4		</a:t>
            </a:r>
            <a:r>
              <a:rPr lang="en-US" b="1" dirty="0">
                <a:solidFill>
                  <a:srgbClr val="FC0128"/>
                </a:solidFill>
              </a:rPr>
              <a:t>stall</a:t>
            </a:r>
            <a:endParaRPr lang="en-US" sz="2000" b="1" dirty="0">
              <a:solidFill>
                <a:srgbClr val="000000"/>
              </a:solidFill>
            </a:endParaRPr>
          </a:p>
          <a:p>
            <a:pPr marL="285750" indent="-285750" eaLnBrk="0" fontAlgn="base" hangingPunct="0">
              <a:lnSpc>
                <a:spcPct val="90000"/>
              </a:lnSpc>
              <a:spcBef>
                <a:spcPct val="30000"/>
              </a:spcBef>
              <a:spcAft>
                <a:spcPct val="0"/>
              </a:spcAft>
              <a:tabLst>
                <a:tab pos="1200150" algn="l"/>
                <a:tab pos="2120900" algn="l"/>
                <a:tab pos="3371850" algn="l"/>
              </a:tabLst>
            </a:pPr>
            <a:r>
              <a:rPr lang="en-US" sz="2000" b="1" dirty="0">
                <a:solidFill>
                  <a:srgbClr val="000000"/>
                </a:solidFill>
              </a:rPr>
              <a:t> </a:t>
            </a:r>
            <a:r>
              <a:rPr lang="en-US" b="1" dirty="0">
                <a:solidFill>
                  <a:srgbClr val="000000"/>
                </a:solidFill>
              </a:rPr>
              <a:t>5		</a:t>
            </a:r>
            <a:r>
              <a:rPr lang="en-US" b="1" dirty="0">
                <a:solidFill>
                  <a:srgbClr val="FC0128"/>
                </a:solidFill>
              </a:rPr>
              <a:t>stall</a:t>
            </a:r>
          </a:p>
          <a:p>
            <a:pPr marL="285750" indent="-285750" eaLnBrk="0" fontAlgn="base" hangingPunct="0">
              <a:lnSpc>
                <a:spcPct val="90000"/>
              </a:lnSpc>
              <a:spcBef>
                <a:spcPct val="30000"/>
              </a:spcBef>
              <a:spcAft>
                <a:spcPct val="0"/>
              </a:spcAft>
              <a:tabLst>
                <a:tab pos="1200150" algn="l"/>
                <a:tab pos="2120900" algn="l"/>
                <a:tab pos="3371850" algn="l"/>
              </a:tabLst>
            </a:pPr>
            <a:r>
              <a:rPr lang="en-US" sz="2000" b="1" dirty="0">
                <a:solidFill>
                  <a:srgbClr val="000000"/>
                </a:solidFill>
              </a:rPr>
              <a:t> 6		</a:t>
            </a:r>
            <a:r>
              <a:rPr lang="en-US" b="1" dirty="0">
                <a:solidFill>
                  <a:srgbClr val="000000"/>
                </a:solidFill>
              </a:rPr>
              <a:t>S.D	</a:t>
            </a:r>
            <a:r>
              <a:rPr lang="en-US" b="1" dirty="0" smtClean="0">
                <a:solidFill>
                  <a:srgbClr val="000000"/>
                </a:solidFill>
              </a:rPr>
              <a:t>            </a:t>
            </a:r>
            <a:r>
              <a:rPr lang="en-US" b="1" dirty="0" smtClean="0">
                <a:solidFill>
                  <a:srgbClr val="FC0128"/>
                </a:solidFill>
              </a:rPr>
              <a:t>8</a:t>
            </a:r>
            <a:r>
              <a:rPr lang="en-US" b="1" dirty="0" smtClean="0">
                <a:solidFill>
                  <a:srgbClr val="000000"/>
                </a:solidFill>
              </a:rPr>
              <a:t>(R1),   </a:t>
            </a:r>
            <a:r>
              <a:rPr lang="en-US" b="1" dirty="0" smtClean="0">
                <a:solidFill>
                  <a:srgbClr val="618FFD"/>
                </a:solidFill>
              </a:rPr>
              <a:t>F4</a:t>
            </a:r>
            <a:r>
              <a:rPr lang="en-US" b="1" dirty="0">
                <a:solidFill>
                  <a:srgbClr val="000000"/>
                </a:solidFill>
              </a:rPr>
              <a:t>	</a:t>
            </a:r>
            <a:r>
              <a:rPr lang="en-US" b="1" dirty="0" smtClean="0">
                <a:solidFill>
                  <a:srgbClr val="FC0128"/>
                </a:solidFill>
              </a:rPr>
              <a:t>;    </a:t>
            </a:r>
            <a:r>
              <a:rPr lang="zh-CN" altLang="en-US" b="1" dirty="0" smtClean="0">
                <a:solidFill>
                  <a:srgbClr val="FC0128"/>
                </a:solidFill>
              </a:rPr>
              <a:t>移动</a:t>
            </a:r>
            <a:r>
              <a:rPr lang="en-US" altLang="zh-CN" b="1" dirty="0" smtClean="0">
                <a:solidFill>
                  <a:srgbClr val="FC0128"/>
                </a:solidFill>
              </a:rPr>
              <a:t>ADD</a:t>
            </a:r>
            <a:r>
              <a:rPr lang="zh-CN" altLang="en-US" b="1" dirty="0" smtClean="0">
                <a:solidFill>
                  <a:srgbClr val="FC0128"/>
                </a:solidFill>
              </a:rPr>
              <a:t>后，保存结果时注意调整</a:t>
            </a:r>
            <a:r>
              <a:rPr lang="en-US" altLang="zh-CN" b="1" dirty="0" smtClean="0">
                <a:solidFill>
                  <a:srgbClr val="FC0128"/>
                </a:solidFill>
              </a:rPr>
              <a:t>R1</a:t>
            </a:r>
            <a:endParaRPr lang="en-US" sz="2000" b="1" dirty="0">
              <a:solidFill>
                <a:srgbClr val="000000"/>
              </a:solidFill>
            </a:endParaRPr>
          </a:p>
          <a:p>
            <a:pPr marL="285750" indent="-285750" eaLnBrk="0" fontAlgn="base" hangingPunct="0">
              <a:lnSpc>
                <a:spcPct val="90000"/>
              </a:lnSpc>
              <a:spcBef>
                <a:spcPct val="30000"/>
              </a:spcBef>
              <a:spcAft>
                <a:spcPct val="0"/>
              </a:spcAft>
              <a:tabLst>
                <a:tab pos="1200150" algn="l"/>
                <a:tab pos="2120900" algn="l"/>
                <a:tab pos="3371850" algn="l"/>
              </a:tabLst>
            </a:pPr>
            <a:r>
              <a:rPr lang="en-US" sz="2000" b="1" dirty="0">
                <a:solidFill>
                  <a:srgbClr val="000000"/>
                </a:solidFill>
              </a:rPr>
              <a:t> 7 </a:t>
            </a:r>
            <a:r>
              <a:rPr lang="en-US" sz="2000" b="1" dirty="0" smtClean="0">
                <a:solidFill>
                  <a:srgbClr val="000000"/>
                </a:solidFill>
              </a:rPr>
              <a:t>  </a:t>
            </a:r>
            <a:r>
              <a:rPr lang="en-US" sz="2000" b="1" dirty="0">
                <a:solidFill>
                  <a:srgbClr val="000000"/>
                </a:solidFill>
              </a:rPr>
              <a:t> </a:t>
            </a:r>
            <a:r>
              <a:rPr lang="en-US" sz="2000" b="1" dirty="0" smtClean="0">
                <a:solidFill>
                  <a:srgbClr val="000000"/>
                </a:solidFill>
              </a:rPr>
              <a:t>            </a:t>
            </a:r>
            <a:r>
              <a:rPr lang="en-US" b="1" dirty="0" smtClean="0">
                <a:solidFill>
                  <a:srgbClr val="000000"/>
                </a:solidFill>
              </a:rPr>
              <a:t>BNEZ</a:t>
            </a:r>
            <a:r>
              <a:rPr lang="en-US" b="1" dirty="0">
                <a:solidFill>
                  <a:srgbClr val="000000"/>
                </a:solidFill>
              </a:rPr>
              <a:t>	</a:t>
            </a:r>
            <a:r>
              <a:rPr lang="en-US" b="1" dirty="0" smtClean="0">
                <a:solidFill>
                  <a:srgbClr val="000000"/>
                </a:solidFill>
              </a:rPr>
              <a:t>            R1,    Loop</a:t>
            </a:r>
            <a:endParaRPr lang="en-US" b="1" dirty="0">
              <a:solidFill>
                <a:srgbClr val="000000"/>
              </a:solidFill>
            </a:endParaRPr>
          </a:p>
        </p:txBody>
      </p:sp>
      <p:sp>
        <p:nvSpPr>
          <p:cNvPr id="5" name="任意多边形 4"/>
          <p:cNvSpPr/>
          <p:nvPr/>
        </p:nvSpPr>
        <p:spPr bwMode="auto">
          <a:xfrm>
            <a:off x="395633" y="1906358"/>
            <a:ext cx="805370" cy="1314514"/>
          </a:xfrm>
          <a:custGeom>
            <a:avLst/>
            <a:gdLst>
              <a:gd name="connsiteX0" fmla="*/ 805370 w 805370"/>
              <a:gd name="connsiteY0" fmla="*/ 1314514 h 1314514"/>
              <a:gd name="connsiteX1" fmla="*/ 153 w 805370"/>
              <a:gd name="connsiteY1" fmla="*/ 741308 h 1314514"/>
              <a:gd name="connsiteX2" fmla="*/ 737132 w 805370"/>
              <a:gd name="connsiteY2" fmla="*/ 58920 h 1314514"/>
              <a:gd name="connsiteX3" fmla="*/ 737132 w 805370"/>
              <a:gd name="connsiteY3" fmla="*/ 45273 h 1314514"/>
            </a:gdLst>
            <a:ahLst/>
            <a:cxnLst>
              <a:cxn ang="0">
                <a:pos x="connsiteX0" y="connsiteY0"/>
              </a:cxn>
              <a:cxn ang="0">
                <a:pos x="connsiteX1" y="connsiteY1"/>
              </a:cxn>
              <a:cxn ang="0">
                <a:pos x="connsiteX2" y="connsiteY2"/>
              </a:cxn>
              <a:cxn ang="0">
                <a:pos x="connsiteX3" y="connsiteY3"/>
              </a:cxn>
            </a:cxnLst>
            <a:rect l="l" t="t" r="r" b="b"/>
            <a:pathLst>
              <a:path w="805370" h="1314514">
                <a:moveTo>
                  <a:pt x="805370" y="1314514"/>
                </a:moveTo>
                <a:cubicBezTo>
                  <a:pt x="408448" y="1132544"/>
                  <a:pt x="11526" y="950574"/>
                  <a:pt x="153" y="741308"/>
                </a:cubicBezTo>
                <a:cubicBezTo>
                  <a:pt x="-11220" y="532042"/>
                  <a:pt x="614302" y="174926"/>
                  <a:pt x="737132" y="58920"/>
                </a:cubicBezTo>
                <a:cubicBezTo>
                  <a:pt x="859962" y="-57086"/>
                  <a:pt x="748505" y="31625"/>
                  <a:pt x="737132" y="45273"/>
                </a:cubicBezTo>
              </a:path>
            </a:pathLst>
          </a:custGeom>
          <a:noFill/>
          <a:ln w="9525" cap="flat" cmpd="sng" algn="ctr">
            <a:solidFill>
              <a:srgbClr val="00B05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6" name="文本框 5"/>
          <p:cNvSpPr txBox="1"/>
          <p:nvPr/>
        </p:nvSpPr>
        <p:spPr>
          <a:xfrm>
            <a:off x="0" y="4702859"/>
            <a:ext cx="9144000" cy="1200329"/>
          </a:xfrm>
          <a:prstGeom prst="rect">
            <a:avLst/>
          </a:prstGeom>
          <a:noFill/>
        </p:spPr>
        <p:txBody>
          <a:bodyPr wrap="square" rtlCol="0">
            <a:spAutoFit/>
          </a:bodyPr>
          <a:lstStyle/>
          <a:p>
            <a:r>
              <a:rPr lang="zh-CN" altLang="en-US" sz="2400" dirty="0" smtClean="0">
                <a:latin typeface="+mn-ea"/>
              </a:rPr>
              <a:t>调整后，一次循环迭代只需要</a:t>
            </a:r>
            <a:r>
              <a:rPr lang="en-US" altLang="zh-CN" sz="2400" dirty="0" smtClean="0">
                <a:latin typeface="+mn-ea"/>
              </a:rPr>
              <a:t>7</a:t>
            </a:r>
            <a:r>
              <a:rPr lang="zh-CN" altLang="en-US" sz="2400" dirty="0" smtClean="0">
                <a:latin typeface="+mn-ea"/>
              </a:rPr>
              <a:t>个时钟周期。但是，其中只有</a:t>
            </a:r>
            <a:r>
              <a:rPr lang="en-US" altLang="zh-CN" sz="2400" dirty="0" smtClean="0">
                <a:latin typeface="+mn-ea"/>
              </a:rPr>
              <a:t>3</a:t>
            </a:r>
            <a:r>
              <a:rPr lang="zh-CN" altLang="en-US" sz="2400" dirty="0" smtClean="0">
                <a:latin typeface="+mn-ea"/>
              </a:rPr>
              <a:t>个周期用于指令执行</a:t>
            </a:r>
            <a:r>
              <a:rPr lang="en-US" altLang="zh-CN" sz="2400" dirty="0" smtClean="0">
                <a:latin typeface="+mn-ea"/>
              </a:rPr>
              <a:t>(LD ADD SD),</a:t>
            </a:r>
            <a:r>
              <a:rPr lang="zh-CN" altLang="en-US" sz="2400" dirty="0" smtClean="0">
                <a:latin typeface="+mn-ea"/>
              </a:rPr>
              <a:t>其余是用于循环开销，计算下次循环取数地址。如何让循环指令执行得更快？</a:t>
            </a:r>
            <a:endParaRPr lang="zh-CN" altLang="en-US" sz="2400" dirty="0">
              <a:latin typeface="+mn-ea"/>
            </a:endParaRPr>
          </a:p>
        </p:txBody>
      </p:sp>
    </p:spTree>
    <p:extLst>
      <p:ext uri="{BB962C8B-B14F-4D97-AF65-F5344CB8AC3E}">
        <p14:creationId xmlns:p14="http://schemas.microsoft.com/office/powerpoint/2010/main" val="24157812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091821" y="1002510"/>
            <a:ext cx="7178722" cy="439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7" tIns="44450" rIns="90487" bIns="44450">
            <a:spAutoFit/>
          </a:bodyPr>
          <a:lstStyle/>
          <a:p>
            <a:pPr eaLnBrk="0" fontAlgn="base" hangingPunct="0">
              <a:spcBef>
                <a:spcPct val="0"/>
              </a:spcBef>
              <a:spcAft>
                <a:spcPct val="0"/>
              </a:spcAft>
              <a:tabLst>
                <a:tab pos="971550" algn="l"/>
                <a:tab pos="1885950" algn="l"/>
                <a:tab pos="3657600" algn="l"/>
              </a:tabLst>
            </a:pPr>
            <a:r>
              <a:rPr lang="en-US" sz="2000" b="1" dirty="0">
                <a:solidFill>
                  <a:srgbClr val="000000"/>
                </a:solidFill>
              </a:rPr>
              <a:t>1 </a:t>
            </a:r>
            <a:r>
              <a:rPr lang="en-US" sz="2000" b="1" dirty="0" smtClean="0">
                <a:solidFill>
                  <a:srgbClr val="000000"/>
                </a:solidFill>
              </a:rPr>
              <a:t>  Loop</a:t>
            </a:r>
            <a:r>
              <a:rPr lang="en-US" sz="2000" b="1" dirty="0">
                <a:solidFill>
                  <a:srgbClr val="000000"/>
                </a:solidFill>
              </a:rPr>
              <a:t>:	</a:t>
            </a:r>
            <a:r>
              <a:rPr lang="en-US" sz="2000" b="1" dirty="0" smtClean="0">
                <a:solidFill>
                  <a:srgbClr val="000000"/>
                </a:solidFill>
              </a:rPr>
              <a:t>   L.D</a:t>
            </a:r>
            <a:r>
              <a:rPr lang="en-US" sz="2000" b="1" dirty="0">
                <a:solidFill>
                  <a:srgbClr val="000000"/>
                </a:solidFill>
              </a:rPr>
              <a:t>	</a:t>
            </a:r>
            <a:r>
              <a:rPr lang="en-US" sz="2000" b="1" dirty="0" smtClean="0">
                <a:solidFill>
                  <a:srgbClr val="000000"/>
                </a:solidFill>
              </a:rPr>
              <a:t>       F0,  0(R1</a:t>
            </a:r>
            <a:r>
              <a:rPr lang="en-US" sz="2000" b="1" dirty="0">
                <a:solidFill>
                  <a:srgbClr val="000000"/>
                </a:solidFill>
              </a:rPr>
              <a:t>)</a:t>
            </a:r>
          </a:p>
          <a:p>
            <a:pPr eaLnBrk="0" fontAlgn="base" hangingPunct="0">
              <a:spcBef>
                <a:spcPct val="0"/>
              </a:spcBef>
              <a:spcAft>
                <a:spcPct val="0"/>
              </a:spcAft>
              <a:tabLst>
                <a:tab pos="971550" algn="l"/>
                <a:tab pos="1885950" algn="l"/>
                <a:tab pos="3657600" algn="l"/>
              </a:tabLst>
            </a:pPr>
            <a:r>
              <a:rPr lang="en-US" sz="2000" b="1" dirty="0">
                <a:solidFill>
                  <a:srgbClr val="000000"/>
                </a:solidFill>
              </a:rPr>
              <a:t>3	</a:t>
            </a:r>
            <a:r>
              <a:rPr lang="en-US" sz="2000" b="1" dirty="0" smtClean="0">
                <a:solidFill>
                  <a:srgbClr val="000000"/>
                </a:solidFill>
              </a:rPr>
              <a:t>   ADD.D</a:t>
            </a:r>
            <a:r>
              <a:rPr lang="en-US" sz="2000" b="1" dirty="0">
                <a:solidFill>
                  <a:srgbClr val="000000"/>
                </a:solidFill>
              </a:rPr>
              <a:t> </a:t>
            </a:r>
            <a:r>
              <a:rPr lang="en-US" sz="2000" b="1" dirty="0" smtClean="0">
                <a:solidFill>
                  <a:srgbClr val="000000"/>
                </a:solidFill>
              </a:rPr>
              <a:t>      F4,  F0, F2</a:t>
            </a:r>
            <a:endParaRPr lang="en-US" sz="2000" b="1" dirty="0">
              <a:solidFill>
                <a:srgbClr val="000000"/>
              </a:solidFill>
            </a:endParaRPr>
          </a:p>
          <a:p>
            <a:pPr eaLnBrk="0" fontAlgn="base" hangingPunct="0">
              <a:spcBef>
                <a:spcPct val="0"/>
              </a:spcBef>
              <a:spcAft>
                <a:spcPct val="0"/>
              </a:spcAft>
              <a:tabLst>
                <a:tab pos="971550" algn="l"/>
                <a:tab pos="1885950" algn="l"/>
                <a:tab pos="3657600" algn="l"/>
              </a:tabLst>
            </a:pPr>
            <a:r>
              <a:rPr lang="en-US" sz="2000" b="1" dirty="0" smtClean="0">
                <a:solidFill>
                  <a:srgbClr val="000000"/>
                </a:solidFill>
              </a:rPr>
              <a:t>6	   S.D</a:t>
            </a:r>
            <a:r>
              <a:rPr lang="en-US" sz="2000" b="1" dirty="0">
                <a:solidFill>
                  <a:srgbClr val="000000"/>
                </a:solidFill>
              </a:rPr>
              <a:t>	</a:t>
            </a:r>
            <a:r>
              <a:rPr lang="en-US" sz="2000" b="1" dirty="0" smtClean="0">
                <a:solidFill>
                  <a:srgbClr val="000000"/>
                </a:solidFill>
              </a:rPr>
              <a:t>        0(R1),  F4 </a:t>
            </a:r>
            <a:r>
              <a:rPr lang="en-US" sz="2000" b="1" dirty="0">
                <a:solidFill>
                  <a:srgbClr val="000000"/>
                </a:solidFill>
              </a:rPr>
              <a:t>	</a:t>
            </a:r>
            <a:endParaRPr lang="en-US" altLang="zh-CN" sz="2000" b="1" dirty="0" smtClean="0">
              <a:solidFill>
                <a:srgbClr val="00AE00"/>
              </a:solidFill>
            </a:endParaRPr>
          </a:p>
          <a:p>
            <a:pPr eaLnBrk="0" fontAlgn="base" hangingPunct="0">
              <a:spcBef>
                <a:spcPct val="0"/>
              </a:spcBef>
              <a:spcAft>
                <a:spcPct val="0"/>
              </a:spcAft>
              <a:tabLst>
                <a:tab pos="971550" algn="l"/>
                <a:tab pos="1885950" algn="l"/>
                <a:tab pos="3657600" algn="l"/>
              </a:tabLst>
            </a:pPr>
            <a:r>
              <a:rPr lang="en-US" sz="2000" b="1" dirty="0" smtClean="0">
                <a:solidFill>
                  <a:srgbClr val="000000"/>
                </a:solidFill>
              </a:rPr>
              <a:t>7</a:t>
            </a:r>
            <a:r>
              <a:rPr lang="en-US" sz="2000" b="1" dirty="0">
                <a:solidFill>
                  <a:srgbClr val="000000"/>
                </a:solidFill>
              </a:rPr>
              <a:t>	</a:t>
            </a:r>
            <a:r>
              <a:rPr lang="en-US" sz="2000" b="1" dirty="0" smtClean="0">
                <a:solidFill>
                  <a:srgbClr val="000000"/>
                </a:solidFill>
              </a:rPr>
              <a:t>   L.D</a:t>
            </a:r>
            <a:r>
              <a:rPr lang="en-US" sz="2000" b="1" dirty="0">
                <a:solidFill>
                  <a:srgbClr val="000000"/>
                </a:solidFill>
              </a:rPr>
              <a:t>	</a:t>
            </a:r>
            <a:r>
              <a:rPr lang="en-US" sz="2000" b="1" dirty="0" smtClean="0">
                <a:solidFill>
                  <a:srgbClr val="000000"/>
                </a:solidFill>
              </a:rPr>
              <a:t>        F6,  </a:t>
            </a:r>
            <a:r>
              <a:rPr lang="en-US" sz="2000" b="1" dirty="0" smtClean="0">
                <a:solidFill>
                  <a:srgbClr val="00AE00"/>
                </a:solidFill>
              </a:rPr>
              <a:t>-</a:t>
            </a:r>
            <a:r>
              <a:rPr lang="en-US" sz="2000" b="1" dirty="0">
                <a:solidFill>
                  <a:srgbClr val="00AE00"/>
                </a:solidFill>
              </a:rPr>
              <a:t>8</a:t>
            </a:r>
            <a:r>
              <a:rPr lang="en-US" sz="2000" b="1" dirty="0">
                <a:solidFill>
                  <a:srgbClr val="000000"/>
                </a:solidFill>
              </a:rPr>
              <a:t>(R1)</a:t>
            </a:r>
          </a:p>
          <a:p>
            <a:pPr eaLnBrk="0" fontAlgn="base" hangingPunct="0">
              <a:spcBef>
                <a:spcPct val="0"/>
              </a:spcBef>
              <a:spcAft>
                <a:spcPct val="0"/>
              </a:spcAft>
              <a:tabLst>
                <a:tab pos="971550" algn="l"/>
                <a:tab pos="1885950" algn="l"/>
                <a:tab pos="3657600" algn="l"/>
              </a:tabLst>
            </a:pPr>
            <a:r>
              <a:rPr lang="en-US" sz="2000" b="1" dirty="0">
                <a:solidFill>
                  <a:srgbClr val="000000"/>
                </a:solidFill>
              </a:rPr>
              <a:t>9	</a:t>
            </a:r>
            <a:r>
              <a:rPr lang="en-US" sz="2000" b="1" dirty="0" smtClean="0">
                <a:solidFill>
                  <a:srgbClr val="000000"/>
                </a:solidFill>
              </a:rPr>
              <a:t>   ADD.D</a:t>
            </a:r>
            <a:r>
              <a:rPr lang="en-US" sz="2000" b="1" dirty="0">
                <a:solidFill>
                  <a:srgbClr val="000000"/>
                </a:solidFill>
              </a:rPr>
              <a:t> </a:t>
            </a:r>
            <a:r>
              <a:rPr lang="en-US" sz="2000" b="1" dirty="0" smtClean="0">
                <a:solidFill>
                  <a:srgbClr val="000000"/>
                </a:solidFill>
              </a:rPr>
              <a:t>      F8,  F6,  F2</a:t>
            </a:r>
            <a:endParaRPr lang="en-US" sz="2000" b="1" dirty="0">
              <a:solidFill>
                <a:srgbClr val="000000"/>
              </a:solidFill>
            </a:endParaRPr>
          </a:p>
          <a:p>
            <a:pPr eaLnBrk="0" fontAlgn="base" hangingPunct="0">
              <a:spcBef>
                <a:spcPct val="0"/>
              </a:spcBef>
              <a:spcAft>
                <a:spcPct val="0"/>
              </a:spcAft>
              <a:tabLst>
                <a:tab pos="971550" algn="l"/>
                <a:tab pos="1885950" algn="l"/>
                <a:tab pos="3657600" algn="l"/>
              </a:tabLst>
            </a:pPr>
            <a:r>
              <a:rPr lang="en-US" sz="2000" b="1" dirty="0">
                <a:solidFill>
                  <a:srgbClr val="000000"/>
                </a:solidFill>
              </a:rPr>
              <a:t>12	</a:t>
            </a:r>
            <a:r>
              <a:rPr lang="en-US" sz="2000" b="1" dirty="0" smtClean="0">
                <a:solidFill>
                  <a:srgbClr val="000000"/>
                </a:solidFill>
              </a:rPr>
              <a:t>   S.D</a:t>
            </a:r>
            <a:r>
              <a:rPr lang="en-US" sz="2000" b="1" dirty="0">
                <a:solidFill>
                  <a:srgbClr val="000000"/>
                </a:solidFill>
              </a:rPr>
              <a:t>	</a:t>
            </a:r>
            <a:r>
              <a:rPr lang="en-US" sz="2000" b="1" dirty="0" smtClean="0">
                <a:solidFill>
                  <a:srgbClr val="000000"/>
                </a:solidFill>
              </a:rPr>
              <a:t>        </a:t>
            </a:r>
            <a:r>
              <a:rPr lang="en-US" sz="2000" b="1" dirty="0" smtClean="0">
                <a:solidFill>
                  <a:srgbClr val="00AE00"/>
                </a:solidFill>
              </a:rPr>
              <a:t>-</a:t>
            </a:r>
            <a:r>
              <a:rPr lang="en-US" sz="2000" b="1" dirty="0">
                <a:solidFill>
                  <a:srgbClr val="00AE00"/>
                </a:solidFill>
              </a:rPr>
              <a:t>8</a:t>
            </a:r>
            <a:r>
              <a:rPr lang="en-US" sz="2000" b="1" dirty="0">
                <a:solidFill>
                  <a:srgbClr val="000000"/>
                </a:solidFill>
              </a:rPr>
              <a:t>(R1</a:t>
            </a:r>
            <a:r>
              <a:rPr lang="en-US" sz="2000" b="1" dirty="0" smtClean="0">
                <a:solidFill>
                  <a:srgbClr val="000000"/>
                </a:solidFill>
              </a:rPr>
              <a:t>),  F8 </a:t>
            </a:r>
            <a:r>
              <a:rPr lang="en-US" sz="2000" b="1" dirty="0">
                <a:solidFill>
                  <a:srgbClr val="000000"/>
                </a:solidFill>
              </a:rPr>
              <a:t>	</a:t>
            </a:r>
          </a:p>
          <a:p>
            <a:pPr eaLnBrk="0" fontAlgn="base" hangingPunct="0">
              <a:spcBef>
                <a:spcPct val="0"/>
              </a:spcBef>
              <a:spcAft>
                <a:spcPct val="0"/>
              </a:spcAft>
              <a:tabLst>
                <a:tab pos="971550" algn="l"/>
                <a:tab pos="1885950" algn="l"/>
                <a:tab pos="3657600" algn="l"/>
              </a:tabLst>
            </a:pPr>
            <a:r>
              <a:rPr lang="en-US" sz="2000" b="1" dirty="0">
                <a:solidFill>
                  <a:srgbClr val="000000"/>
                </a:solidFill>
              </a:rPr>
              <a:t>13	</a:t>
            </a:r>
            <a:r>
              <a:rPr lang="en-US" sz="2000" b="1" dirty="0" smtClean="0">
                <a:solidFill>
                  <a:srgbClr val="000000"/>
                </a:solidFill>
              </a:rPr>
              <a:t>   L.D</a:t>
            </a:r>
            <a:r>
              <a:rPr lang="en-US" sz="2000" b="1" dirty="0">
                <a:solidFill>
                  <a:srgbClr val="000000"/>
                </a:solidFill>
              </a:rPr>
              <a:t>	</a:t>
            </a:r>
            <a:r>
              <a:rPr lang="en-US" sz="2000" b="1" dirty="0" smtClean="0">
                <a:solidFill>
                  <a:srgbClr val="000000"/>
                </a:solidFill>
              </a:rPr>
              <a:t>        F10,  </a:t>
            </a:r>
            <a:r>
              <a:rPr lang="en-US" sz="2000" b="1" dirty="0" smtClean="0">
                <a:solidFill>
                  <a:srgbClr val="00AE00"/>
                </a:solidFill>
              </a:rPr>
              <a:t>-</a:t>
            </a:r>
            <a:r>
              <a:rPr lang="en-US" sz="2000" b="1" dirty="0">
                <a:solidFill>
                  <a:srgbClr val="00AE00"/>
                </a:solidFill>
              </a:rPr>
              <a:t>16</a:t>
            </a:r>
            <a:r>
              <a:rPr lang="en-US" sz="2000" b="1" dirty="0">
                <a:solidFill>
                  <a:srgbClr val="000000"/>
                </a:solidFill>
              </a:rPr>
              <a:t>(R1)</a:t>
            </a:r>
          </a:p>
          <a:p>
            <a:pPr eaLnBrk="0" fontAlgn="base" hangingPunct="0">
              <a:spcBef>
                <a:spcPct val="0"/>
              </a:spcBef>
              <a:spcAft>
                <a:spcPct val="0"/>
              </a:spcAft>
              <a:tabLst>
                <a:tab pos="971550" algn="l"/>
                <a:tab pos="1885950" algn="l"/>
                <a:tab pos="3657600" algn="l"/>
              </a:tabLst>
            </a:pPr>
            <a:r>
              <a:rPr lang="en-US" sz="2000" b="1" dirty="0">
                <a:solidFill>
                  <a:srgbClr val="000000"/>
                </a:solidFill>
              </a:rPr>
              <a:t>15	</a:t>
            </a:r>
            <a:r>
              <a:rPr lang="en-US" sz="2000" b="1" dirty="0" smtClean="0">
                <a:solidFill>
                  <a:srgbClr val="000000"/>
                </a:solidFill>
              </a:rPr>
              <a:t>   ADD.D       F12,  F10,  F2</a:t>
            </a:r>
            <a:endParaRPr lang="en-US" sz="2000" b="1" dirty="0">
              <a:solidFill>
                <a:srgbClr val="000000"/>
              </a:solidFill>
            </a:endParaRPr>
          </a:p>
          <a:p>
            <a:pPr eaLnBrk="0" fontAlgn="base" hangingPunct="0">
              <a:spcBef>
                <a:spcPct val="0"/>
              </a:spcBef>
              <a:spcAft>
                <a:spcPct val="0"/>
              </a:spcAft>
              <a:tabLst>
                <a:tab pos="971550" algn="l"/>
                <a:tab pos="1885950" algn="l"/>
                <a:tab pos="3657600" algn="l"/>
              </a:tabLst>
            </a:pPr>
            <a:r>
              <a:rPr lang="en-US" sz="2000" b="1" dirty="0">
                <a:solidFill>
                  <a:srgbClr val="000000"/>
                </a:solidFill>
              </a:rPr>
              <a:t>18	</a:t>
            </a:r>
            <a:r>
              <a:rPr lang="en-US" sz="2000" b="1" dirty="0" smtClean="0">
                <a:solidFill>
                  <a:srgbClr val="000000"/>
                </a:solidFill>
              </a:rPr>
              <a:t>   S.D</a:t>
            </a:r>
            <a:r>
              <a:rPr lang="en-US" sz="2000" b="1" dirty="0">
                <a:solidFill>
                  <a:srgbClr val="000000"/>
                </a:solidFill>
              </a:rPr>
              <a:t>	</a:t>
            </a:r>
            <a:r>
              <a:rPr lang="en-US" sz="2000" b="1" dirty="0" smtClean="0">
                <a:solidFill>
                  <a:srgbClr val="000000"/>
                </a:solidFill>
              </a:rPr>
              <a:t>        </a:t>
            </a:r>
            <a:r>
              <a:rPr lang="en-US" sz="2000" b="1" dirty="0" smtClean="0">
                <a:solidFill>
                  <a:srgbClr val="00AE00"/>
                </a:solidFill>
              </a:rPr>
              <a:t>-</a:t>
            </a:r>
            <a:r>
              <a:rPr lang="en-US" sz="2000" b="1" dirty="0">
                <a:solidFill>
                  <a:srgbClr val="00AE00"/>
                </a:solidFill>
              </a:rPr>
              <a:t>16</a:t>
            </a:r>
            <a:r>
              <a:rPr lang="en-US" sz="2000" b="1" dirty="0">
                <a:solidFill>
                  <a:srgbClr val="000000"/>
                </a:solidFill>
              </a:rPr>
              <a:t>(R1</a:t>
            </a:r>
            <a:r>
              <a:rPr lang="en-US" sz="2000" b="1" dirty="0" smtClean="0">
                <a:solidFill>
                  <a:srgbClr val="000000"/>
                </a:solidFill>
              </a:rPr>
              <a:t>),  F12 </a:t>
            </a:r>
            <a:r>
              <a:rPr lang="en-US" sz="2000" b="1" dirty="0">
                <a:solidFill>
                  <a:srgbClr val="000000"/>
                </a:solidFill>
              </a:rPr>
              <a:t>	</a:t>
            </a:r>
          </a:p>
          <a:p>
            <a:pPr eaLnBrk="0" fontAlgn="base" hangingPunct="0">
              <a:spcBef>
                <a:spcPct val="0"/>
              </a:spcBef>
              <a:spcAft>
                <a:spcPct val="0"/>
              </a:spcAft>
              <a:tabLst>
                <a:tab pos="971550" algn="l"/>
                <a:tab pos="1885950" algn="l"/>
                <a:tab pos="3657600" algn="l"/>
              </a:tabLst>
            </a:pPr>
            <a:r>
              <a:rPr lang="en-US" sz="2000" b="1" dirty="0">
                <a:solidFill>
                  <a:srgbClr val="000000"/>
                </a:solidFill>
              </a:rPr>
              <a:t>19	</a:t>
            </a:r>
            <a:r>
              <a:rPr lang="en-US" sz="2000" b="1" dirty="0" smtClean="0">
                <a:solidFill>
                  <a:srgbClr val="000000"/>
                </a:solidFill>
              </a:rPr>
              <a:t>   L.D</a:t>
            </a:r>
            <a:r>
              <a:rPr lang="en-US" sz="2000" b="1" dirty="0">
                <a:solidFill>
                  <a:srgbClr val="000000"/>
                </a:solidFill>
              </a:rPr>
              <a:t>	</a:t>
            </a:r>
            <a:r>
              <a:rPr lang="en-US" sz="2000" b="1" dirty="0" smtClean="0">
                <a:solidFill>
                  <a:srgbClr val="000000"/>
                </a:solidFill>
              </a:rPr>
              <a:t>        F14,    </a:t>
            </a:r>
            <a:r>
              <a:rPr lang="en-US" sz="2000" b="1" dirty="0" smtClean="0">
                <a:solidFill>
                  <a:srgbClr val="00AE00"/>
                </a:solidFill>
              </a:rPr>
              <a:t>24</a:t>
            </a:r>
            <a:r>
              <a:rPr lang="en-US" sz="2000" b="1" dirty="0" smtClean="0">
                <a:solidFill>
                  <a:srgbClr val="000000"/>
                </a:solidFill>
              </a:rPr>
              <a:t>(R1</a:t>
            </a:r>
            <a:r>
              <a:rPr lang="en-US" sz="2000" b="1" dirty="0">
                <a:solidFill>
                  <a:srgbClr val="000000"/>
                </a:solidFill>
              </a:rPr>
              <a:t>)</a:t>
            </a:r>
          </a:p>
          <a:p>
            <a:pPr eaLnBrk="0" fontAlgn="base" hangingPunct="0">
              <a:spcBef>
                <a:spcPct val="0"/>
              </a:spcBef>
              <a:spcAft>
                <a:spcPct val="0"/>
              </a:spcAft>
              <a:tabLst>
                <a:tab pos="971550" algn="l"/>
                <a:tab pos="1885950" algn="l"/>
                <a:tab pos="3657600" algn="l"/>
              </a:tabLst>
            </a:pPr>
            <a:r>
              <a:rPr lang="en-US" sz="2000" b="1" dirty="0">
                <a:solidFill>
                  <a:srgbClr val="000000"/>
                </a:solidFill>
              </a:rPr>
              <a:t>21	</a:t>
            </a:r>
            <a:r>
              <a:rPr lang="en-US" sz="2000" b="1" dirty="0" smtClean="0">
                <a:solidFill>
                  <a:srgbClr val="000000"/>
                </a:solidFill>
              </a:rPr>
              <a:t>   ADD.D</a:t>
            </a:r>
            <a:r>
              <a:rPr lang="en-US" sz="2000" b="1" dirty="0">
                <a:solidFill>
                  <a:srgbClr val="000000"/>
                </a:solidFill>
              </a:rPr>
              <a:t> </a:t>
            </a:r>
            <a:r>
              <a:rPr lang="en-US" sz="2000" b="1" dirty="0" smtClean="0">
                <a:solidFill>
                  <a:srgbClr val="000000"/>
                </a:solidFill>
              </a:rPr>
              <a:t>      F16,   F14, F2</a:t>
            </a:r>
            <a:endParaRPr lang="en-US" sz="2000" b="1" dirty="0">
              <a:solidFill>
                <a:srgbClr val="000000"/>
              </a:solidFill>
            </a:endParaRPr>
          </a:p>
          <a:p>
            <a:pPr eaLnBrk="0" fontAlgn="base" hangingPunct="0">
              <a:spcBef>
                <a:spcPct val="0"/>
              </a:spcBef>
              <a:spcAft>
                <a:spcPct val="0"/>
              </a:spcAft>
              <a:tabLst>
                <a:tab pos="971550" algn="l"/>
                <a:tab pos="1885950" algn="l"/>
                <a:tab pos="3657600" algn="l"/>
              </a:tabLst>
            </a:pPr>
            <a:r>
              <a:rPr lang="en-US" sz="2000" b="1" dirty="0">
                <a:solidFill>
                  <a:srgbClr val="000000"/>
                </a:solidFill>
              </a:rPr>
              <a:t>24	</a:t>
            </a:r>
            <a:r>
              <a:rPr lang="en-US" sz="2000" b="1" dirty="0" smtClean="0">
                <a:solidFill>
                  <a:srgbClr val="000000"/>
                </a:solidFill>
              </a:rPr>
              <a:t>   S.D</a:t>
            </a:r>
            <a:r>
              <a:rPr lang="en-US" sz="2000" b="1" dirty="0">
                <a:solidFill>
                  <a:srgbClr val="000000"/>
                </a:solidFill>
              </a:rPr>
              <a:t>	</a:t>
            </a:r>
            <a:r>
              <a:rPr lang="en-US" sz="2000" b="1" dirty="0" smtClean="0">
                <a:solidFill>
                  <a:srgbClr val="000000"/>
                </a:solidFill>
              </a:rPr>
              <a:t>        </a:t>
            </a:r>
            <a:r>
              <a:rPr lang="en-US" sz="2000" b="1" dirty="0" smtClean="0">
                <a:solidFill>
                  <a:srgbClr val="00AE00"/>
                </a:solidFill>
              </a:rPr>
              <a:t>-</a:t>
            </a:r>
            <a:r>
              <a:rPr lang="en-US" sz="2000" b="1" dirty="0">
                <a:solidFill>
                  <a:srgbClr val="00AE00"/>
                </a:solidFill>
              </a:rPr>
              <a:t>24</a:t>
            </a:r>
            <a:r>
              <a:rPr lang="en-US" sz="2000" b="1" dirty="0">
                <a:solidFill>
                  <a:srgbClr val="000000"/>
                </a:solidFill>
              </a:rPr>
              <a:t>(R1</a:t>
            </a:r>
            <a:r>
              <a:rPr lang="en-US" sz="2000" b="1" dirty="0" smtClean="0">
                <a:solidFill>
                  <a:srgbClr val="000000"/>
                </a:solidFill>
              </a:rPr>
              <a:t>),  F16</a:t>
            </a:r>
            <a:endParaRPr lang="en-US" sz="2000" b="1" dirty="0">
              <a:solidFill>
                <a:srgbClr val="000000"/>
              </a:solidFill>
            </a:endParaRPr>
          </a:p>
          <a:p>
            <a:pPr eaLnBrk="0" fontAlgn="base" hangingPunct="0">
              <a:spcBef>
                <a:spcPct val="0"/>
              </a:spcBef>
              <a:spcAft>
                <a:spcPct val="0"/>
              </a:spcAft>
              <a:tabLst>
                <a:tab pos="971550" algn="l"/>
                <a:tab pos="1885950" algn="l"/>
                <a:tab pos="3657600" algn="l"/>
              </a:tabLst>
            </a:pPr>
            <a:r>
              <a:rPr lang="en-US" sz="2000" b="1" dirty="0">
                <a:solidFill>
                  <a:srgbClr val="000000"/>
                </a:solidFill>
              </a:rPr>
              <a:t>25	</a:t>
            </a:r>
            <a:r>
              <a:rPr lang="en-US" sz="2000" b="1" dirty="0" smtClean="0">
                <a:solidFill>
                  <a:srgbClr val="000000"/>
                </a:solidFill>
              </a:rPr>
              <a:t>   DADDUI</a:t>
            </a:r>
            <a:r>
              <a:rPr lang="en-US" sz="2000" b="1" dirty="0">
                <a:solidFill>
                  <a:srgbClr val="000000"/>
                </a:solidFill>
              </a:rPr>
              <a:t> </a:t>
            </a:r>
            <a:r>
              <a:rPr lang="en-US" sz="2000" b="1" dirty="0" smtClean="0">
                <a:solidFill>
                  <a:srgbClr val="000000"/>
                </a:solidFill>
              </a:rPr>
              <a:t>  R1, R1,  </a:t>
            </a:r>
            <a:r>
              <a:rPr lang="en-US" sz="2000" b="1" dirty="0" smtClean="0">
                <a:solidFill>
                  <a:srgbClr val="00AE00"/>
                </a:solidFill>
              </a:rPr>
              <a:t>-</a:t>
            </a:r>
            <a:r>
              <a:rPr lang="en-US" sz="2000" b="1" dirty="0">
                <a:solidFill>
                  <a:srgbClr val="00AE00"/>
                </a:solidFill>
              </a:rPr>
              <a:t>32	</a:t>
            </a:r>
            <a:r>
              <a:rPr lang="en-US" sz="2000" b="1" dirty="0" smtClean="0">
                <a:solidFill>
                  <a:srgbClr val="00AE00"/>
                </a:solidFill>
              </a:rPr>
              <a:t>                       ;</a:t>
            </a:r>
            <a:r>
              <a:rPr lang="zh-CN" altLang="en-US" sz="2000" b="1" dirty="0" smtClean="0">
                <a:solidFill>
                  <a:srgbClr val="00AE00"/>
                </a:solidFill>
              </a:rPr>
              <a:t>调整为</a:t>
            </a:r>
            <a:r>
              <a:rPr lang="en-US" sz="2000" b="1" dirty="0" smtClean="0">
                <a:solidFill>
                  <a:srgbClr val="00AE00"/>
                </a:solidFill>
              </a:rPr>
              <a:t> 4*8</a:t>
            </a:r>
            <a:endParaRPr lang="en-US" sz="2000" b="1" dirty="0">
              <a:solidFill>
                <a:srgbClr val="000000"/>
              </a:solidFill>
            </a:endParaRPr>
          </a:p>
          <a:p>
            <a:pPr eaLnBrk="0" fontAlgn="base" hangingPunct="0">
              <a:spcBef>
                <a:spcPct val="0"/>
              </a:spcBef>
              <a:spcAft>
                <a:spcPct val="0"/>
              </a:spcAft>
              <a:tabLst>
                <a:tab pos="971550" algn="l"/>
                <a:tab pos="1885950" algn="l"/>
                <a:tab pos="3657600" algn="l"/>
              </a:tabLst>
            </a:pPr>
            <a:r>
              <a:rPr lang="en-US" sz="2000" b="1" dirty="0" smtClean="0">
                <a:solidFill>
                  <a:srgbClr val="000000"/>
                </a:solidFill>
              </a:rPr>
              <a:t>27</a:t>
            </a:r>
            <a:r>
              <a:rPr lang="en-US" sz="2000" b="1" dirty="0">
                <a:solidFill>
                  <a:srgbClr val="000000"/>
                </a:solidFill>
              </a:rPr>
              <a:t>	</a:t>
            </a:r>
            <a:r>
              <a:rPr lang="en-US" sz="2000" b="1" dirty="0" smtClean="0">
                <a:solidFill>
                  <a:srgbClr val="000000"/>
                </a:solidFill>
              </a:rPr>
              <a:t>   BNEZ</a:t>
            </a:r>
            <a:r>
              <a:rPr lang="en-US" sz="2000" b="1" dirty="0">
                <a:solidFill>
                  <a:srgbClr val="000000"/>
                </a:solidFill>
              </a:rPr>
              <a:t>	</a:t>
            </a:r>
            <a:r>
              <a:rPr lang="en-US" sz="2000" b="1" dirty="0" smtClean="0">
                <a:solidFill>
                  <a:srgbClr val="000000"/>
                </a:solidFill>
              </a:rPr>
              <a:t>        R1,  LOOP</a:t>
            </a:r>
            <a:endParaRPr lang="en-US" sz="1600" b="1" dirty="0">
              <a:solidFill>
                <a:srgbClr val="000000"/>
              </a:solidFill>
            </a:endParaRPr>
          </a:p>
        </p:txBody>
      </p:sp>
      <p:sp>
        <p:nvSpPr>
          <p:cNvPr id="4" name="Text Box 5"/>
          <p:cNvSpPr txBox="1">
            <a:spLocks noChangeArrowheads="1"/>
          </p:cNvSpPr>
          <p:nvPr/>
        </p:nvSpPr>
        <p:spPr bwMode="auto">
          <a:xfrm>
            <a:off x="5832144" y="686993"/>
            <a:ext cx="15119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nchor="ctr">
            <a:spAutoFit/>
          </a:bodyPr>
          <a:lstStyle>
            <a:lvl1pPr>
              <a:defRPr sz="1600" b="1">
                <a:solidFill>
                  <a:schemeClr val="hlink"/>
                </a:solidFill>
                <a:latin typeface="Arial" charset="0"/>
              </a:defRPr>
            </a:lvl1pPr>
            <a:lvl2pPr marL="742950" indent="-285750">
              <a:defRPr sz="1600" b="1">
                <a:solidFill>
                  <a:schemeClr val="hlink"/>
                </a:solidFill>
                <a:latin typeface="Arial" charset="0"/>
              </a:defRPr>
            </a:lvl2pPr>
            <a:lvl3pPr marL="1143000" indent="-228600">
              <a:defRPr sz="1600" b="1">
                <a:solidFill>
                  <a:schemeClr val="hlink"/>
                </a:solidFill>
                <a:latin typeface="Arial" charset="0"/>
              </a:defRPr>
            </a:lvl3pPr>
            <a:lvl4pPr marL="1600200" indent="-228600">
              <a:defRPr sz="1600" b="1">
                <a:solidFill>
                  <a:schemeClr val="hlink"/>
                </a:solidFill>
                <a:latin typeface="Arial" charset="0"/>
              </a:defRPr>
            </a:lvl4pPr>
            <a:lvl5pPr marL="2057400" indent="-228600">
              <a:defRPr sz="1600" b="1">
                <a:solidFill>
                  <a:schemeClr val="hlink"/>
                </a:solidFill>
                <a:latin typeface="Arial" charset="0"/>
              </a:defRPr>
            </a:lvl5pPr>
            <a:lvl6pPr marL="2514600" indent="-228600" eaLnBrk="0" fontAlgn="base" hangingPunct="0">
              <a:spcBef>
                <a:spcPct val="50000"/>
              </a:spcBef>
              <a:spcAft>
                <a:spcPct val="0"/>
              </a:spcAft>
              <a:defRPr sz="1600" b="1">
                <a:solidFill>
                  <a:schemeClr val="hlink"/>
                </a:solidFill>
                <a:latin typeface="Arial" charset="0"/>
              </a:defRPr>
            </a:lvl6pPr>
            <a:lvl7pPr marL="2971800" indent="-228600" eaLnBrk="0" fontAlgn="base" hangingPunct="0">
              <a:spcBef>
                <a:spcPct val="50000"/>
              </a:spcBef>
              <a:spcAft>
                <a:spcPct val="0"/>
              </a:spcAft>
              <a:defRPr sz="1600" b="1">
                <a:solidFill>
                  <a:schemeClr val="hlink"/>
                </a:solidFill>
                <a:latin typeface="Arial" charset="0"/>
              </a:defRPr>
            </a:lvl7pPr>
            <a:lvl8pPr marL="3429000" indent="-228600" eaLnBrk="0" fontAlgn="base" hangingPunct="0">
              <a:spcBef>
                <a:spcPct val="50000"/>
              </a:spcBef>
              <a:spcAft>
                <a:spcPct val="0"/>
              </a:spcAft>
              <a:defRPr sz="1600" b="1">
                <a:solidFill>
                  <a:schemeClr val="hlink"/>
                </a:solidFill>
                <a:latin typeface="Arial" charset="0"/>
              </a:defRPr>
            </a:lvl8pPr>
            <a:lvl9pPr marL="3886200" indent="-228600" eaLnBrk="0" fontAlgn="base" hangingPunct="0">
              <a:spcBef>
                <a:spcPct val="50000"/>
              </a:spcBef>
              <a:spcAft>
                <a:spcPct val="0"/>
              </a:spcAft>
              <a:defRPr sz="1600" b="1">
                <a:solidFill>
                  <a:schemeClr val="hlink"/>
                </a:solidFill>
                <a:latin typeface="Arial" charset="0"/>
              </a:defRPr>
            </a:lvl9pPr>
          </a:lstStyle>
          <a:p>
            <a:pPr algn="ctr" eaLnBrk="0" fontAlgn="base" hangingPunct="0">
              <a:spcBef>
                <a:spcPct val="0"/>
              </a:spcBef>
              <a:spcAft>
                <a:spcPct val="0"/>
              </a:spcAft>
            </a:pPr>
            <a:r>
              <a:rPr lang="en-US" sz="1800" b="0" dirty="0">
                <a:solidFill>
                  <a:srgbClr val="FC0128"/>
                </a:solidFill>
                <a:latin typeface="+mn-lt"/>
              </a:rPr>
              <a:t>1 </a:t>
            </a:r>
            <a:r>
              <a:rPr lang="zh-CN" altLang="en-US" sz="1800" b="0" dirty="0" smtClean="0">
                <a:solidFill>
                  <a:srgbClr val="FC0128"/>
                </a:solidFill>
                <a:latin typeface="+mn-lt"/>
              </a:rPr>
              <a:t>个停顿周期</a:t>
            </a:r>
            <a:endParaRPr lang="en-US" sz="1800" b="0" dirty="0">
              <a:solidFill>
                <a:srgbClr val="FC0128"/>
              </a:solidFill>
              <a:latin typeface="+mn-lt"/>
            </a:endParaRPr>
          </a:p>
        </p:txBody>
      </p:sp>
      <p:sp>
        <p:nvSpPr>
          <p:cNvPr id="5" name="Text Box 6"/>
          <p:cNvSpPr txBox="1">
            <a:spLocks noChangeArrowheads="1"/>
          </p:cNvSpPr>
          <p:nvPr/>
        </p:nvSpPr>
        <p:spPr bwMode="auto">
          <a:xfrm>
            <a:off x="5828554" y="1173354"/>
            <a:ext cx="15119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nchor="ctr">
            <a:spAutoFit/>
          </a:bodyPr>
          <a:lstStyle>
            <a:lvl1pPr>
              <a:defRPr sz="1600" b="1">
                <a:solidFill>
                  <a:schemeClr val="hlink"/>
                </a:solidFill>
                <a:latin typeface="Arial" charset="0"/>
              </a:defRPr>
            </a:lvl1pPr>
            <a:lvl2pPr marL="742950" indent="-285750">
              <a:defRPr sz="1600" b="1">
                <a:solidFill>
                  <a:schemeClr val="hlink"/>
                </a:solidFill>
                <a:latin typeface="Arial" charset="0"/>
              </a:defRPr>
            </a:lvl2pPr>
            <a:lvl3pPr marL="1143000" indent="-228600">
              <a:defRPr sz="1600" b="1">
                <a:solidFill>
                  <a:schemeClr val="hlink"/>
                </a:solidFill>
                <a:latin typeface="Arial" charset="0"/>
              </a:defRPr>
            </a:lvl3pPr>
            <a:lvl4pPr marL="1600200" indent="-228600">
              <a:defRPr sz="1600" b="1">
                <a:solidFill>
                  <a:schemeClr val="hlink"/>
                </a:solidFill>
                <a:latin typeface="Arial" charset="0"/>
              </a:defRPr>
            </a:lvl4pPr>
            <a:lvl5pPr marL="2057400" indent="-228600">
              <a:defRPr sz="1600" b="1">
                <a:solidFill>
                  <a:schemeClr val="hlink"/>
                </a:solidFill>
                <a:latin typeface="Arial" charset="0"/>
              </a:defRPr>
            </a:lvl5pPr>
            <a:lvl6pPr marL="2514600" indent="-228600" eaLnBrk="0" fontAlgn="base" hangingPunct="0">
              <a:spcBef>
                <a:spcPct val="50000"/>
              </a:spcBef>
              <a:spcAft>
                <a:spcPct val="0"/>
              </a:spcAft>
              <a:defRPr sz="1600" b="1">
                <a:solidFill>
                  <a:schemeClr val="hlink"/>
                </a:solidFill>
                <a:latin typeface="Arial" charset="0"/>
              </a:defRPr>
            </a:lvl6pPr>
            <a:lvl7pPr marL="2971800" indent="-228600" eaLnBrk="0" fontAlgn="base" hangingPunct="0">
              <a:spcBef>
                <a:spcPct val="50000"/>
              </a:spcBef>
              <a:spcAft>
                <a:spcPct val="0"/>
              </a:spcAft>
              <a:defRPr sz="1600" b="1">
                <a:solidFill>
                  <a:schemeClr val="hlink"/>
                </a:solidFill>
                <a:latin typeface="Arial" charset="0"/>
              </a:defRPr>
            </a:lvl7pPr>
            <a:lvl8pPr marL="3429000" indent="-228600" eaLnBrk="0" fontAlgn="base" hangingPunct="0">
              <a:spcBef>
                <a:spcPct val="50000"/>
              </a:spcBef>
              <a:spcAft>
                <a:spcPct val="0"/>
              </a:spcAft>
              <a:defRPr sz="1600" b="1">
                <a:solidFill>
                  <a:schemeClr val="hlink"/>
                </a:solidFill>
                <a:latin typeface="Arial" charset="0"/>
              </a:defRPr>
            </a:lvl8pPr>
            <a:lvl9pPr marL="3886200" indent="-228600" eaLnBrk="0" fontAlgn="base" hangingPunct="0">
              <a:spcBef>
                <a:spcPct val="50000"/>
              </a:spcBef>
              <a:spcAft>
                <a:spcPct val="0"/>
              </a:spcAft>
              <a:defRPr sz="1600" b="1">
                <a:solidFill>
                  <a:schemeClr val="hlink"/>
                </a:solidFill>
                <a:latin typeface="Arial" charset="0"/>
              </a:defRPr>
            </a:lvl9pPr>
          </a:lstStyle>
          <a:p>
            <a:pPr algn="ctr" eaLnBrk="0" fontAlgn="base" hangingPunct="0">
              <a:spcBef>
                <a:spcPct val="0"/>
              </a:spcBef>
              <a:spcAft>
                <a:spcPct val="0"/>
              </a:spcAft>
            </a:pPr>
            <a:r>
              <a:rPr lang="en-US" sz="1800" b="0" dirty="0">
                <a:solidFill>
                  <a:srgbClr val="618FFD"/>
                </a:solidFill>
                <a:latin typeface="+mn-lt"/>
              </a:rPr>
              <a:t>2 </a:t>
            </a:r>
            <a:r>
              <a:rPr lang="zh-CN" altLang="en-US" sz="1800" b="0" dirty="0" smtClean="0">
                <a:solidFill>
                  <a:srgbClr val="618FFD"/>
                </a:solidFill>
                <a:latin typeface="+mn-lt"/>
              </a:rPr>
              <a:t>个停顿周期</a:t>
            </a:r>
            <a:endParaRPr lang="en-US" sz="1800" b="0" dirty="0">
              <a:solidFill>
                <a:srgbClr val="618FFD"/>
              </a:solidFill>
              <a:latin typeface="+mn-lt"/>
            </a:endParaRPr>
          </a:p>
        </p:txBody>
      </p:sp>
      <p:sp>
        <p:nvSpPr>
          <p:cNvPr id="6" name="Line 7"/>
          <p:cNvSpPr>
            <a:spLocks noChangeShapeType="1"/>
          </p:cNvSpPr>
          <p:nvPr/>
        </p:nvSpPr>
        <p:spPr bwMode="auto">
          <a:xfrm flipH="1">
            <a:off x="4924922" y="998617"/>
            <a:ext cx="914400" cy="228600"/>
          </a:xfrm>
          <a:prstGeom prst="line">
            <a:avLst/>
          </a:prstGeom>
          <a:noFill/>
          <a:ln w="57150">
            <a:solidFill>
              <a:srgbClr val="FC0128"/>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600" b="1" i="0" u="none" strike="noStrike" kern="0" cap="none" spc="0" normalizeH="0" baseline="0" noProof="0" smtClean="0">
              <a:ln>
                <a:noFill/>
              </a:ln>
              <a:solidFill>
                <a:srgbClr val="FC0128"/>
              </a:solidFill>
              <a:effectLst/>
              <a:uLnTx/>
              <a:uFillTx/>
              <a:latin typeface="Arial"/>
            </a:endParaRPr>
          </a:p>
        </p:txBody>
      </p:sp>
      <p:sp>
        <p:nvSpPr>
          <p:cNvPr id="7" name="Line 8"/>
          <p:cNvSpPr>
            <a:spLocks noChangeShapeType="1"/>
          </p:cNvSpPr>
          <p:nvPr/>
        </p:nvSpPr>
        <p:spPr bwMode="auto">
          <a:xfrm flipH="1">
            <a:off x="4917744" y="1393624"/>
            <a:ext cx="914400" cy="228600"/>
          </a:xfrm>
          <a:prstGeom prst="line">
            <a:avLst/>
          </a:prstGeom>
          <a:noFill/>
          <a:ln w="57150">
            <a:solidFill>
              <a:srgbClr val="618FFD"/>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600" b="1" i="0" u="none" strike="noStrike" kern="0" cap="none" spc="0" normalizeH="0" baseline="0" noProof="0" smtClean="0">
              <a:ln>
                <a:noFill/>
              </a:ln>
              <a:solidFill>
                <a:srgbClr val="FC0128"/>
              </a:solidFill>
              <a:effectLst/>
              <a:uLnTx/>
              <a:uFillTx/>
              <a:latin typeface="Arial"/>
            </a:endParaRPr>
          </a:p>
        </p:txBody>
      </p:sp>
      <p:sp>
        <p:nvSpPr>
          <p:cNvPr id="8" name="Line 11"/>
          <p:cNvSpPr>
            <a:spLocks noChangeShapeType="1"/>
          </p:cNvSpPr>
          <p:nvPr/>
        </p:nvSpPr>
        <p:spPr bwMode="auto">
          <a:xfrm flipV="1">
            <a:off x="2349689" y="1358020"/>
            <a:ext cx="2386083" cy="6327"/>
          </a:xfrm>
          <a:prstGeom prst="line">
            <a:avLst/>
          </a:prstGeom>
          <a:noFill/>
          <a:ln w="28575">
            <a:solidFill>
              <a:srgbClr val="FC0128"/>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600" b="1" i="0" u="none" strike="noStrike" kern="0" cap="none" spc="0" normalizeH="0" baseline="0" noProof="0" smtClean="0">
              <a:ln>
                <a:noFill/>
              </a:ln>
              <a:solidFill>
                <a:srgbClr val="FC0128"/>
              </a:solidFill>
              <a:effectLst/>
              <a:uLnTx/>
              <a:uFillTx/>
              <a:latin typeface="Arial"/>
            </a:endParaRPr>
          </a:p>
        </p:txBody>
      </p:sp>
      <p:sp>
        <p:nvSpPr>
          <p:cNvPr id="9" name="Line 12"/>
          <p:cNvSpPr>
            <a:spLocks noChangeShapeType="1"/>
          </p:cNvSpPr>
          <p:nvPr/>
        </p:nvSpPr>
        <p:spPr bwMode="auto">
          <a:xfrm flipV="1">
            <a:off x="2349688" y="1676913"/>
            <a:ext cx="2386084" cy="13485"/>
          </a:xfrm>
          <a:prstGeom prst="line">
            <a:avLst/>
          </a:prstGeom>
          <a:noFill/>
          <a:ln w="28575">
            <a:solidFill>
              <a:srgbClr val="618FFD"/>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600" b="1" i="0" u="none" strike="noStrike" kern="0" cap="none" spc="0" normalizeH="0" baseline="0" noProof="0" smtClean="0">
              <a:ln>
                <a:noFill/>
              </a:ln>
              <a:solidFill>
                <a:srgbClr val="FC0128"/>
              </a:solidFill>
              <a:effectLst/>
              <a:uLnTx/>
              <a:uFillTx/>
              <a:latin typeface="Arial"/>
            </a:endParaRPr>
          </a:p>
        </p:txBody>
      </p:sp>
      <p:sp>
        <p:nvSpPr>
          <p:cNvPr id="10" name="Line 11"/>
          <p:cNvSpPr>
            <a:spLocks noChangeShapeType="1"/>
          </p:cNvSpPr>
          <p:nvPr/>
        </p:nvSpPr>
        <p:spPr bwMode="auto">
          <a:xfrm flipV="1">
            <a:off x="2349689" y="2263455"/>
            <a:ext cx="2386083" cy="6327"/>
          </a:xfrm>
          <a:prstGeom prst="line">
            <a:avLst/>
          </a:prstGeom>
          <a:noFill/>
          <a:ln w="28575">
            <a:solidFill>
              <a:srgbClr val="FC0128"/>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600" b="1" i="0" u="none" strike="noStrike" kern="0" cap="none" spc="0" normalizeH="0" baseline="0" noProof="0" smtClean="0">
              <a:ln>
                <a:noFill/>
              </a:ln>
              <a:solidFill>
                <a:srgbClr val="FC0128"/>
              </a:solidFill>
              <a:effectLst/>
              <a:uLnTx/>
              <a:uFillTx/>
              <a:latin typeface="Arial"/>
            </a:endParaRPr>
          </a:p>
        </p:txBody>
      </p:sp>
      <p:sp>
        <p:nvSpPr>
          <p:cNvPr id="11" name="Line 11"/>
          <p:cNvSpPr>
            <a:spLocks noChangeShapeType="1"/>
          </p:cNvSpPr>
          <p:nvPr/>
        </p:nvSpPr>
        <p:spPr bwMode="auto">
          <a:xfrm flipV="1">
            <a:off x="2361957" y="3159077"/>
            <a:ext cx="2614570" cy="13151"/>
          </a:xfrm>
          <a:prstGeom prst="line">
            <a:avLst/>
          </a:prstGeom>
          <a:noFill/>
          <a:ln w="28575">
            <a:solidFill>
              <a:srgbClr val="FC0128"/>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600" b="1" i="0" u="none" strike="noStrike" kern="0" cap="none" spc="0" normalizeH="0" baseline="0" noProof="0" smtClean="0">
              <a:ln>
                <a:noFill/>
              </a:ln>
              <a:solidFill>
                <a:srgbClr val="FC0128"/>
              </a:solidFill>
              <a:effectLst/>
              <a:uLnTx/>
              <a:uFillTx/>
              <a:latin typeface="Arial"/>
            </a:endParaRPr>
          </a:p>
        </p:txBody>
      </p:sp>
      <p:sp>
        <p:nvSpPr>
          <p:cNvPr id="12" name="Line 11"/>
          <p:cNvSpPr>
            <a:spLocks noChangeShapeType="1"/>
          </p:cNvSpPr>
          <p:nvPr/>
        </p:nvSpPr>
        <p:spPr bwMode="auto">
          <a:xfrm flipV="1">
            <a:off x="2361957" y="4109336"/>
            <a:ext cx="2656405" cy="6395"/>
          </a:xfrm>
          <a:prstGeom prst="line">
            <a:avLst/>
          </a:prstGeom>
          <a:noFill/>
          <a:ln w="28575">
            <a:solidFill>
              <a:srgbClr val="FC0128"/>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600" b="1" i="0" u="none" strike="noStrike" kern="0" cap="none" spc="0" normalizeH="0" baseline="0" noProof="0" smtClean="0">
              <a:ln>
                <a:noFill/>
              </a:ln>
              <a:solidFill>
                <a:srgbClr val="FC0128"/>
              </a:solidFill>
              <a:effectLst/>
              <a:uLnTx/>
              <a:uFillTx/>
              <a:latin typeface="Arial"/>
            </a:endParaRPr>
          </a:p>
        </p:txBody>
      </p:sp>
      <p:sp>
        <p:nvSpPr>
          <p:cNvPr id="13" name="Line 12"/>
          <p:cNvSpPr>
            <a:spLocks noChangeShapeType="1"/>
          </p:cNvSpPr>
          <p:nvPr/>
        </p:nvSpPr>
        <p:spPr bwMode="auto">
          <a:xfrm flipV="1">
            <a:off x="2349688" y="2579693"/>
            <a:ext cx="2386084" cy="13485"/>
          </a:xfrm>
          <a:prstGeom prst="line">
            <a:avLst/>
          </a:prstGeom>
          <a:noFill/>
          <a:ln w="28575">
            <a:solidFill>
              <a:srgbClr val="618FFD"/>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600" b="1" i="0" u="none" strike="noStrike" kern="0" cap="none" spc="0" normalizeH="0" baseline="0" noProof="0" smtClean="0">
              <a:ln>
                <a:noFill/>
              </a:ln>
              <a:solidFill>
                <a:srgbClr val="FC0128"/>
              </a:solidFill>
              <a:effectLst/>
              <a:uLnTx/>
              <a:uFillTx/>
              <a:latin typeface="Arial"/>
            </a:endParaRPr>
          </a:p>
        </p:txBody>
      </p:sp>
      <p:sp>
        <p:nvSpPr>
          <p:cNvPr id="14" name="Line 12"/>
          <p:cNvSpPr>
            <a:spLocks noChangeShapeType="1"/>
          </p:cNvSpPr>
          <p:nvPr/>
        </p:nvSpPr>
        <p:spPr bwMode="auto">
          <a:xfrm flipV="1">
            <a:off x="2349687" y="3482473"/>
            <a:ext cx="2626839" cy="21536"/>
          </a:xfrm>
          <a:prstGeom prst="line">
            <a:avLst/>
          </a:prstGeom>
          <a:noFill/>
          <a:ln w="28575">
            <a:solidFill>
              <a:srgbClr val="618FFD"/>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600" b="1" i="0" u="none" strike="noStrike" kern="0" cap="none" spc="0" normalizeH="0" baseline="0" noProof="0" smtClean="0">
              <a:ln>
                <a:noFill/>
              </a:ln>
              <a:solidFill>
                <a:srgbClr val="FC0128"/>
              </a:solidFill>
              <a:effectLst/>
              <a:uLnTx/>
              <a:uFillTx/>
              <a:latin typeface="Arial"/>
            </a:endParaRPr>
          </a:p>
        </p:txBody>
      </p:sp>
      <p:sp>
        <p:nvSpPr>
          <p:cNvPr id="15" name="Line 12"/>
          <p:cNvSpPr>
            <a:spLocks noChangeShapeType="1"/>
          </p:cNvSpPr>
          <p:nvPr/>
        </p:nvSpPr>
        <p:spPr bwMode="auto">
          <a:xfrm flipV="1">
            <a:off x="2361956" y="4393303"/>
            <a:ext cx="2614569" cy="13151"/>
          </a:xfrm>
          <a:prstGeom prst="line">
            <a:avLst/>
          </a:prstGeom>
          <a:noFill/>
          <a:ln w="28575">
            <a:solidFill>
              <a:srgbClr val="618FFD"/>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600" b="1" i="0" u="none" strike="noStrike" kern="0" cap="none" spc="0" normalizeH="0" baseline="0" noProof="0" smtClean="0">
              <a:ln>
                <a:noFill/>
              </a:ln>
              <a:solidFill>
                <a:srgbClr val="FC0128"/>
              </a:solidFill>
              <a:effectLst/>
              <a:uLnTx/>
              <a:uFillTx/>
              <a:latin typeface="Arial"/>
            </a:endParaRPr>
          </a:p>
        </p:txBody>
      </p:sp>
      <p:sp>
        <p:nvSpPr>
          <p:cNvPr id="16" name="Line 11"/>
          <p:cNvSpPr>
            <a:spLocks noChangeShapeType="1"/>
          </p:cNvSpPr>
          <p:nvPr/>
        </p:nvSpPr>
        <p:spPr bwMode="auto">
          <a:xfrm>
            <a:off x="2361957" y="5004803"/>
            <a:ext cx="2373816" cy="221"/>
          </a:xfrm>
          <a:prstGeom prst="line">
            <a:avLst/>
          </a:prstGeom>
          <a:noFill/>
          <a:ln w="28575">
            <a:solidFill>
              <a:srgbClr val="FC0128"/>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600" b="1" i="0" u="none" strike="noStrike" kern="0" cap="none" spc="0" normalizeH="0" baseline="0" noProof="0" smtClean="0">
              <a:ln>
                <a:noFill/>
              </a:ln>
              <a:solidFill>
                <a:srgbClr val="FC0128"/>
              </a:solidFill>
              <a:effectLst/>
              <a:uLnTx/>
              <a:uFillTx/>
              <a:latin typeface="Arial"/>
            </a:endParaRPr>
          </a:p>
        </p:txBody>
      </p:sp>
      <p:sp>
        <p:nvSpPr>
          <p:cNvPr id="17" name="文本框 16"/>
          <p:cNvSpPr txBox="1"/>
          <p:nvPr/>
        </p:nvSpPr>
        <p:spPr>
          <a:xfrm>
            <a:off x="0" y="163773"/>
            <a:ext cx="6728346" cy="523220"/>
          </a:xfrm>
          <a:prstGeom prst="rect">
            <a:avLst/>
          </a:prstGeom>
          <a:noFill/>
        </p:spPr>
        <p:txBody>
          <a:bodyPr wrap="square" rtlCol="0">
            <a:spAutoFit/>
          </a:bodyPr>
          <a:lstStyle/>
          <a:p>
            <a:r>
              <a:rPr lang="zh-CN" altLang="en-US" sz="2800" dirty="0" smtClean="0"/>
              <a:t>循环展开</a:t>
            </a:r>
            <a:r>
              <a:rPr lang="en-US" altLang="zh-CN" sz="2800" dirty="0" smtClean="0"/>
              <a:t>4</a:t>
            </a:r>
            <a:r>
              <a:rPr lang="zh-CN" altLang="en-US" sz="2800" dirty="0" smtClean="0"/>
              <a:t>次：</a:t>
            </a:r>
            <a:endParaRPr lang="zh-CN" altLang="en-US" sz="2800" dirty="0"/>
          </a:p>
        </p:txBody>
      </p:sp>
      <p:sp>
        <p:nvSpPr>
          <p:cNvPr id="2" name="文本框 1"/>
          <p:cNvSpPr txBox="1"/>
          <p:nvPr/>
        </p:nvSpPr>
        <p:spPr>
          <a:xfrm>
            <a:off x="0" y="5759355"/>
            <a:ext cx="9144000" cy="646331"/>
          </a:xfrm>
          <a:prstGeom prst="rect">
            <a:avLst/>
          </a:prstGeom>
          <a:noFill/>
        </p:spPr>
        <p:txBody>
          <a:bodyPr wrap="square" rtlCol="0">
            <a:spAutoFit/>
          </a:bodyPr>
          <a:lstStyle/>
          <a:p>
            <a:pPr eaLnBrk="0" fontAlgn="base" hangingPunct="0">
              <a:spcBef>
                <a:spcPct val="0"/>
              </a:spcBef>
              <a:spcAft>
                <a:spcPct val="0"/>
              </a:spcAft>
              <a:tabLst>
                <a:tab pos="971550" algn="l"/>
                <a:tab pos="1885950" algn="l"/>
                <a:tab pos="3657600" algn="l"/>
              </a:tabLst>
            </a:pPr>
            <a:r>
              <a:rPr lang="en-US" altLang="zh-CN" b="1" i="1" dirty="0">
                <a:solidFill>
                  <a:srgbClr val="FC0128"/>
                </a:solidFill>
              </a:rPr>
              <a:t> </a:t>
            </a:r>
            <a:r>
              <a:rPr lang="zh-CN" altLang="en-US" dirty="0"/>
              <a:t>总共需要</a:t>
            </a:r>
            <a:r>
              <a:rPr lang="en-US" altLang="zh-CN" dirty="0"/>
              <a:t>27</a:t>
            </a:r>
            <a:r>
              <a:rPr lang="zh-CN" altLang="en-US" dirty="0"/>
              <a:t>个时钟周期，</a:t>
            </a:r>
            <a:r>
              <a:rPr lang="zh-CN" altLang="en-US" dirty="0" smtClean="0"/>
              <a:t>每个</a:t>
            </a:r>
            <a:r>
              <a:rPr lang="zh-CN" altLang="en-US" dirty="0"/>
              <a:t>循环</a:t>
            </a:r>
            <a:r>
              <a:rPr lang="zh-CN" altLang="en-US" dirty="0" smtClean="0"/>
              <a:t>迭代</a:t>
            </a:r>
            <a:r>
              <a:rPr lang="zh-CN" altLang="en-US" dirty="0"/>
              <a:t>需要</a:t>
            </a:r>
            <a:r>
              <a:rPr lang="en-US" altLang="zh-CN" dirty="0"/>
              <a:t>6.75</a:t>
            </a:r>
            <a:r>
              <a:rPr lang="zh-CN" altLang="en-US" dirty="0"/>
              <a:t>个时钟周期</a:t>
            </a:r>
            <a:endParaRPr lang="en-US" altLang="zh-CN" dirty="0"/>
          </a:p>
          <a:p>
            <a:pPr eaLnBrk="0" fontAlgn="base" hangingPunct="0">
              <a:spcBef>
                <a:spcPct val="0"/>
              </a:spcBef>
              <a:spcAft>
                <a:spcPct val="0"/>
              </a:spcAft>
              <a:tabLst>
                <a:tab pos="971550" algn="l"/>
                <a:tab pos="1885950" algn="l"/>
                <a:tab pos="3657600" algn="l"/>
              </a:tabLst>
            </a:pPr>
            <a:r>
              <a:rPr lang="en-US" altLang="zh-CN" dirty="0">
                <a:solidFill>
                  <a:srgbClr val="FC0128"/>
                </a:solidFill>
              </a:rPr>
              <a:t>   </a:t>
            </a:r>
            <a:r>
              <a:rPr lang="en-US" altLang="zh-CN" dirty="0">
                <a:solidFill>
                  <a:srgbClr val="000000"/>
                </a:solidFill>
              </a:rPr>
              <a:t>(</a:t>
            </a:r>
            <a:r>
              <a:rPr lang="zh-CN" altLang="en-US" dirty="0">
                <a:solidFill>
                  <a:srgbClr val="000000"/>
                </a:solidFill>
              </a:rPr>
              <a:t>假设</a:t>
            </a:r>
            <a:r>
              <a:rPr lang="en-US" altLang="zh-CN" dirty="0">
                <a:solidFill>
                  <a:srgbClr val="000000"/>
                </a:solidFill>
              </a:rPr>
              <a:t>R1</a:t>
            </a:r>
            <a:r>
              <a:rPr lang="zh-CN" altLang="en-US" dirty="0">
                <a:solidFill>
                  <a:srgbClr val="000000"/>
                </a:solidFill>
              </a:rPr>
              <a:t>存放的值是</a:t>
            </a:r>
            <a:r>
              <a:rPr lang="en-US" altLang="zh-CN" dirty="0">
                <a:solidFill>
                  <a:srgbClr val="000000"/>
                </a:solidFill>
              </a:rPr>
              <a:t>4</a:t>
            </a:r>
            <a:r>
              <a:rPr lang="zh-CN" altLang="en-US" dirty="0">
                <a:solidFill>
                  <a:srgbClr val="000000"/>
                </a:solidFill>
              </a:rPr>
              <a:t>的倍数</a:t>
            </a:r>
            <a:r>
              <a:rPr lang="en-US" altLang="zh-CN" dirty="0">
                <a:solidFill>
                  <a:srgbClr val="000000"/>
                </a:solidFill>
              </a:rPr>
              <a:t>)</a:t>
            </a:r>
            <a:endParaRPr lang="zh-CN" altLang="en-US" dirty="0"/>
          </a:p>
        </p:txBody>
      </p:sp>
    </p:spTree>
    <p:extLst>
      <p:ext uri="{BB962C8B-B14F-4D97-AF65-F5344CB8AC3E}">
        <p14:creationId xmlns:p14="http://schemas.microsoft.com/office/powerpoint/2010/main" val="18659250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054123" y="1307483"/>
            <a:ext cx="6678612" cy="513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p>
            <a:pPr marL="457200" indent="-457200" eaLnBrk="0" fontAlgn="base" hangingPunct="0">
              <a:spcBef>
                <a:spcPct val="0"/>
              </a:spcBef>
              <a:spcAft>
                <a:spcPct val="0"/>
              </a:spcAft>
              <a:tabLst>
                <a:tab pos="971550" algn="l"/>
                <a:tab pos="1885950" algn="l"/>
                <a:tab pos="3657600" algn="l"/>
              </a:tabLst>
            </a:pPr>
            <a:r>
              <a:rPr lang="en-US" sz="2000" b="1" dirty="0" smtClean="0">
                <a:solidFill>
                  <a:srgbClr val="000000"/>
                </a:solidFill>
              </a:rPr>
              <a:t>1   Loop:</a:t>
            </a:r>
            <a:r>
              <a:rPr lang="en-US" sz="2000" b="1" dirty="0">
                <a:solidFill>
                  <a:srgbClr val="000000"/>
                </a:solidFill>
              </a:rPr>
              <a:t> </a:t>
            </a:r>
            <a:r>
              <a:rPr lang="en-US" sz="2000" b="1" dirty="0" smtClean="0">
                <a:solidFill>
                  <a:srgbClr val="000000"/>
                </a:solidFill>
              </a:rPr>
              <a:t>    L.D            F0,   0(R1</a:t>
            </a:r>
            <a:r>
              <a:rPr lang="en-US" sz="2000" b="1" dirty="0">
                <a:solidFill>
                  <a:srgbClr val="000000"/>
                </a:solidFill>
              </a:rPr>
              <a:t>)</a:t>
            </a: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2	       </a:t>
            </a:r>
            <a:r>
              <a:rPr lang="en-US" sz="2000" b="1" dirty="0" smtClean="0">
                <a:solidFill>
                  <a:srgbClr val="000000"/>
                </a:solidFill>
              </a:rPr>
              <a:t>      L.D            F6,   -</a:t>
            </a:r>
            <a:r>
              <a:rPr lang="en-US" sz="2000" b="1" dirty="0">
                <a:solidFill>
                  <a:srgbClr val="000000"/>
                </a:solidFill>
              </a:rPr>
              <a:t>8(R1)</a:t>
            </a: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3	</a:t>
            </a:r>
            <a:r>
              <a:rPr lang="en-US" sz="2000" b="1" dirty="0" smtClean="0">
                <a:solidFill>
                  <a:srgbClr val="000000"/>
                </a:solidFill>
              </a:rPr>
              <a:t>             L.D            F10,  -</a:t>
            </a:r>
            <a:r>
              <a:rPr lang="en-US" sz="2000" b="1" dirty="0">
                <a:solidFill>
                  <a:srgbClr val="000000"/>
                </a:solidFill>
              </a:rPr>
              <a:t>16(R1)</a:t>
            </a: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4	</a:t>
            </a:r>
            <a:r>
              <a:rPr lang="en-US" sz="2000" b="1" dirty="0" smtClean="0">
                <a:solidFill>
                  <a:srgbClr val="000000"/>
                </a:solidFill>
              </a:rPr>
              <a:t>             L.D            F14,  -</a:t>
            </a:r>
            <a:r>
              <a:rPr lang="en-US" sz="2000" b="1" dirty="0">
                <a:solidFill>
                  <a:srgbClr val="000000"/>
                </a:solidFill>
              </a:rPr>
              <a:t>24(R1)</a:t>
            </a: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5	</a:t>
            </a:r>
            <a:r>
              <a:rPr lang="en-US" sz="2000" b="1" dirty="0" smtClean="0">
                <a:solidFill>
                  <a:srgbClr val="000000"/>
                </a:solidFill>
              </a:rPr>
              <a:t>            ADD.D       F4,  F0,  F2</a:t>
            </a:r>
            <a:endParaRPr lang="en-US" sz="2000" b="1" dirty="0">
              <a:solidFill>
                <a:srgbClr val="000000"/>
              </a:solidFill>
            </a:endParaRP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6	</a:t>
            </a:r>
            <a:r>
              <a:rPr lang="en-US" sz="2000" b="1" dirty="0" smtClean="0">
                <a:solidFill>
                  <a:srgbClr val="000000"/>
                </a:solidFill>
              </a:rPr>
              <a:t>            ADD.D       F8,  F6,  F2</a:t>
            </a:r>
            <a:endParaRPr lang="en-US" sz="2000" b="1" dirty="0">
              <a:solidFill>
                <a:srgbClr val="000000"/>
              </a:solidFill>
            </a:endParaRP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7	</a:t>
            </a:r>
            <a:r>
              <a:rPr lang="en-US" sz="2000" b="1" dirty="0" smtClean="0">
                <a:solidFill>
                  <a:srgbClr val="000000"/>
                </a:solidFill>
              </a:rPr>
              <a:t>            ADD.D       F12, F10, F2</a:t>
            </a:r>
            <a:endParaRPr lang="en-US" sz="2000" b="1" dirty="0">
              <a:solidFill>
                <a:srgbClr val="000000"/>
              </a:solidFill>
            </a:endParaRP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8	</a:t>
            </a:r>
            <a:r>
              <a:rPr lang="en-US" sz="2000" b="1" dirty="0" smtClean="0">
                <a:solidFill>
                  <a:srgbClr val="000000"/>
                </a:solidFill>
              </a:rPr>
              <a:t>            ADD.D       F16, F14, F2</a:t>
            </a:r>
            <a:endParaRPr lang="en-US" sz="2000" b="1" dirty="0">
              <a:solidFill>
                <a:srgbClr val="000000"/>
              </a:solidFill>
            </a:endParaRP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9	</a:t>
            </a:r>
            <a:r>
              <a:rPr lang="en-US" sz="2000" b="1" dirty="0" smtClean="0">
                <a:solidFill>
                  <a:srgbClr val="000000"/>
                </a:solidFill>
              </a:rPr>
              <a:t>            S.D             0(R1),   F4</a:t>
            </a:r>
            <a:endParaRPr lang="en-US" sz="2000" b="1" dirty="0">
              <a:solidFill>
                <a:srgbClr val="000000"/>
              </a:solidFill>
            </a:endParaRP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10	</a:t>
            </a:r>
            <a:r>
              <a:rPr lang="en-US" sz="2000" b="1" dirty="0" smtClean="0">
                <a:solidFill>
                  <a:srgbClr val="000000"/>
                </a:solidFill>
              </a:rPr>
              <a:t>            S.D             -8(R1),  F8</a:t>
            </a:r>
            <a:endParaRPr lang="en-US" sz="2000" b="1" dirty="0">
              <a:solidFill>
                <a:srgbClr val="000000"/>
              </a:solidFill>
            </a:endParaRP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11	</a:t>
            </a:r>
            <a:r>
              <a:rPr lang="en-US" sz="2000" b="1" dirty="0" smtClean="0">
                <a:solidFill>
                  <a:srgbClr val="000000"/>
                </a:solidFill>
              </a:rPr>
              <a:t>            S.D             -16(R1), F12</a:t>
            </a:r>
            <a:endParaRPr lang="en-US" sz="2000" b="1" dirty="0">
              <a:solidFill>
                <a:srgbClr val="000000"/>
              </a:solidFill>
            </a:endParaRP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12	</a:t>
            </a:r>
            <a:r>
              <a:rPr lang="en-US" sz="2000" b="1" dirty="0" smtClean="0">
                <a:solidFill>
                  <a:srgbClr val="000000"/>
                </a:solidFill>
              </a:rPr>
              <a:t>            D</a:t>
            </a:r>
            <a:r>
              <a:rPr lang="en-US" altLang="zh-CN" sz="2000" b="1" dirty="0" smtClean="0">
                <a:solidFill>
                  <a:srgbClr val="000000"/>
                </a:solidFill>
              </a:rPr>
              <a:t>ADD</a:t>
            </a:r>
            <a:r>
              <a:rPr lang="en-US" sz="2000" b="1" dirty="0" smtClean="0">
                <a:solidFill>
                  <a:srgbClr val="000000"/>
                </a:solidFill>
              </a:rPr>
              <a:t>UI   R1,  R1, </a:t>
            </a:r>
            <a:r>
              <a:rPr lang="en-US" altLang="zh-CN" sz="2000" b="1" dirty="0" smtClean="0">
                <a:solidFill>
                  <a:srgbClr val="000000"/>
                </a:solidFill>
              </a:rPr>
              <a:t>-</a:t>
            </a:r>
            <a:r>
              <a:rPr lang="en-US" sz="2000" b="1" dirty="0" smtClean="0">
                <a:solidFill>
                  <a:srgbClr val="000000"/>
                </a:solidFill>
              </a:rPr>
              <a:t>32</a:t>
            </a:r>
            <a:endParaRPr lang="en-US" sz="2000" b="1" dirty="0">
              <a:solidFill>
                <a:srgbClr val="000000"/>
              </a:solidFill>
            </a:endParaRPr>
          </a:p>
          <a:p>
            <a:pPr marL="457200" indent="-457200" eaLnBrk="0" fontAlgn="base" hangingPunct="0">
              <a:spcBef>
                <a:spcPct val="0"/>
              </a:spcBef>
              <a:spcAft>
                <a:spcPct val="0"/>
              </a:spcAft>
              <a:buFontTx/>
              <a:buAutoNum type="arabicPlain" startAt="13"/>
              <a:tabLst>
                <a:tab pos="971550" algn="l"/>
                <a:tab pos="1885950" algn="l"/>
                <a:tab pos="3657600" algn="l"/>
              </a:tabLst>
            </a:pPr>
            <a:r>
              <a:rPr lang="en-US" sz="2000" b="1" dirty="0" smtClean="0">
                <a:solidFill>
                  <a:srgbClr val="000000"/>
                </a:solidFill>
              </a:rPr>
              <a:t>            S.D             8(R1), F16               ; </a:t>
            </a:r>
            <a:r>
              <a:rPr lang="en-US" sz="2000" b="1" dirty="0">
                <a:solidFill>
                  <a:srgbClr val="000000"/>
                </a:solidFill>
              </a:rPr>
              <a:t>8-32 = -24</a:t>
            </a: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14	</a:t>
            </a:r>
            <a:r>
              <a:rPr lang="en-US" sz="2000" b="1" dirty="0" smtClean="0">
                <a:solidFill>
                  <a:srgbClr val="000000"/>
                </a:solidFill>
              </a:rPr>
              <a:t>            BNEZ         R1,  LOOP</a:t>
            </a:r>
            <a:endParaRPr lang="en-US" sz="2000" b="1" dirty="0">
              <a:solidFill>
                <a:srgbClr val="000000"/>
              </a:solidFill>
            </a:endParaRPr>
          </a:p>
          <a:p>
            <a:pPr marL="457200" indent="-457200" eaLnBrk="0" fontAlgn="base" hangingPunct="0">
              <a:spcBef>
                <a:spcPct val="0"/>
              </a:spcBef>
              <a:spcAft>
                <a:spcPct val="0"/>
              </a:spcAft>
              <a:tabLst>
                <a:tab pos="971550" algn="l"/>
                <a:tab pos="1885950" algn="l"/>
                <a:tab pos="3657600" algn="l"/>
              </a:tabLst>
            </a:pPr>
            <a:r>
              <a:rPr lang="en-US" sz="2400" b="1" dirty="0">
                <a:solidFill>
                  <a:srgbClr val="000000"/>
                </a:solidFill>
                <a:latin typeface="Courier" pitchFamily="49" charset="0"/>
              </a:rPr>
              <a:t> </a:t>
            </a:r>
          </a:p>
          <a:p>
            <a:pPr marL="457200" indent="-457200" eaLnBrk="0" fontAlgn="base" hangingPunct="0">
              <a:spcBef>
                <a:spcPct val="0"/>
              </a:spcBef>
              <a:spcAft>
                <a:spcPct val="0"/>
              </a:spcAft>
              <a:tabLst>
                <a:tab pos="971550" algn="l"/>
                <a:tab pos="1885950" algn="l"/>
                <a:tab pos="3657600" algn="l"/>
              </a:tabLst>
            </a:pPr>
            <a:r>
              <a:rPr lang="en-US" sz="2400" b="1" dirty="0" smtClean="0">
                <a:solidFill>
                  <a:srgbClr val="0332B7"/>
                </a:solidFill>
              </a:rPr>
              <a:t>14</a:t>
            </a:r>
            <a:r>
              <a:rPr lang="zh-CN" altLang="en-US" sz="2400" b="1" dirty="0" smtClean="0">
                <a:solidFill>
                  <a:srgbClr val="0332B7"/>
                </a:solidFill>
              </a:rPr>
              <a:t>个时钟周期</a:t>
            </a:r>
            <a:r>
              <a:rPr lang="en-US" sz="2400" b="1" dirty="0" smtClean="0">
                <a:solidFill>
                  <a:srgbClr val="0332B7"/>
                </a:solidFill>
              </a:rPr>
              <a:t>, </a:t>
            </a:r>
            <a:r>
              <a:rPr lang="zh-CN" altLang="en-US" sz="2400" b="1" dirty="0" smtClean="0">
                <a:solidFill>
                  <a:srgbClr val="0332B7"/>
                </a:solidFill>
              </a:rPr>
              <a:t>每个迭代步</a:t>
            </a:r>
            <a:r>
              <a:rPr lang="en-US" altLang="zh-CN" sz="2400" b="1" dirty="0" smtClean="0">
                <a:solidFill>
                  <a:srgbClr val="0332B7"/>
                </a:solidFill>
              </a:rPr>
              <a:t>3.5</a:t>
            </a:r>
            <a:r>
              <a:rPr lang="zh-CN" altLang="en-US" sz="2400" b="1" dirty="0" smtClean="0">
                <a:solidFill>
                  <a:srgbClr val="0332B7"/>
                </a:solidFill>
              </a:rPr>
              <a:t>个时钟周期</a:t>
            </a:r>
            <a:endParaRPr lang="en-US" sz="2400" b="1" dirty="0">
              <a:solidFill>
                <a:srgbClr val="0332B7"/>
              </a:solidFill>
            </a:endParaRPr>
          </a:p>
        </p:txBody>
      </p:sp>
      <p:sp>
        <p:nvSpPr>
          <p:cNvPr id="4" name="文本框 3"/>
          <p:cNvSpPr txBox="1"/>
          <p:nvPr/>
        </p:nvSpPr>
        <p:spPr>
          <a:xfrm>
            <a:off x="122831" y="600501"/>
            <a:ext cx="4394579" cy="461665"/>
          </a:xfrm>
          <a:prstGeom prst="rect">
            <a:avLst/>
          </a:prstGeom>
          <a:noFill/>
        </p:spPr>
        <p:txBody>
          <a:bodyPr wrap="square" rtlCol="0">
            <a:spAutoFit/>
          </a:bodyPr>
          <a:lstStyle/>
          <a:p>
            <a:r>
              <a:rPr lang="zh-CN" altLang="en-US" sz="2400" dirty="0" smtClean="0"/>
              <a:t>重新调整指令序列顺序：</a:t>
            </a:r>
            <a:endParaRPr lang="zh-CN" altLang="en-US" sz="2400" dirty="0"/>
          </a:p>
        </p:txBody>
      </p:sp>
      <p:sp>
        <p:nvSpPr>
          <p:cNvPr id="5" name="文本框 4"/>
          <p:cNvSpPr txBox="1"/>
          <p:nvPr/>
        </p:nvSpPr>
        <p:spPr>
          <a:xfrm>
            <a:off x="6073254" y="3234519"/>
            <a:ext cx="3070746" cy="923330"/>
          </a:xfrm>
          <a:prstGeom prst="rect">
            <a:avLst/>
          </a:prstGeom>
          <a:noFill/>
        </p:spPr>
        <p:txBody>
          <a:bodyPr wrap="square" rtlCol="0">
            <a:spAutoFit/>
          </a:bodyPr>
          <a:lstStyle/>
          <a:p>
            <a:r>
              <a:rPr lang="en-US" altLang="zh-CN" dirty="0" smtClean="0"/>
              <a:t>DADD</a:t>
            </a:r>
            <a:r>
              <a:rPr lang="zh-CN" altLang="en-US" dirty="0" smtClean="0"/>
              <a:t>与</a:t>
            </a:r>
            <a:r>
              <a:rPr lang="en-US" altLang="zh-CN" dirty="0" smtClean="0"/>
              <a:t>BNEZ</a:t>
            </a:r>
            <a:r>
              <a:rPr lang="zh-CN" altLang="en-US" dirty="0" smtClean="0"/>
              <a:t>之间有一个</a:t>
            </a:r>
            <a:r>
              <a:rPr lang="en-US" altLang="zh-CN" dirty="0" smtClean="0"/>
              <a:t>stall</a:t>
            </a:r>
            <a:r>
              <a:rPr lang="zh-CN" altLang="en-US" dirty="0" smtClean="0"/>
              <a:t>停顿周期，所以插入一条无关</a:t>
            </a:r>
            <a:r>
              <a:rPr lang="en-US" altLang="zh-CN" dirty="0" smtClean="0"/>
              <a:t>SD</a:t>
            </a:r>
            <a:r>
              <a:rPr lang="zh-CN" altLang="en-US" dirty="0" smtClean="0"/>
              <a:t>指令</a:t>
            </a:r>
            <a:endParaRPr lang="zh-CN" altLang="en-US" dirty="0"/>
          </a:p>
        </p:txBody>
      </p:sp>
      <p:cxnSp>
        <p:nvCxnSpPr>
          <p:cNvPr id="7" name="直接箭头连接符 6"/>
          <p:cNvCxnSpPr/>
          <p:nvPr/>
        </p:nvCxnSpPr>
        <p:spPr bwMode="auto">
          <a:xfrm flipH="1">
            <a:off x="4981433" y="4157849"/>
            <a:ext cx="1241946" cy="1014652"/>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129364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64123" y="214953"/>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循环展开细节</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392072"/>
            <a:ext cx="9144000" cy="5262979"/>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latin typeface="+mn-ea"/>
              </a:rPr>
              <a:t>通常无法知道循环上限</a:t>
            </a:r>
            <a:r>
              <a:rPr lang="en-US" altLang="zh-CN" sz="2400" dirty="0" smtClean="0">
                <a:latin typeface="+mn-ea"/>
              </a:rPr>
              <a:t>(</a:t>
            </a:r>
            <a:r>
              <a:rPr lang="zh-CN" altLang="en-US" sz="2400" dirty="0" smtClean="0">
                <a:latin typeface="+mn-ea"/>
              </a:rPr>
              <a:t>无法事先知道循环次数</a:t>
            </a:r>
            <a:r>
              <a:rPr lang="en-US" altLang="zh-CN" sz="2400" dirty="0" smtClean="0">
                <a:latin typeface="+mn-ea"/>
              </a:rPr>
              <a:t>)</a:t>
            </a:r>
          </a:p>
          <a:p>
            <a:pPr marL="342900" indent="-342900">
              <a:buFont typeface="Wingdings" panose="05000000000000000000" pitchFamily="2" charset="2"/>
              <a:buChar char="l"/>
            </a:pPr>
            <a:endParaRPr lang="en-US" altLang="zh-CN" sz="2400" dirty="0" smtClean="0">
              <a:latin typeface="+mn-ea"/>
            </a:endParaRPr>
          </a:p>
          <a:p>
            <a:pPr marL="342900" indent="-342900">
              <a:buFont typeface="Wingdings" panose="05000000000000000000" pitchFamily="2" charset="2"/>
              <a:buChar char="l"/>
            </a:pPr>
            <a:r>
              <a:rPr lang="zh-CN" altLang="en-US" sz="2400" dirty="0">
                <a:latin typeface="+mn-ea"/>
              </a:rPr>
              <a:t>不是将循环展开成一个大的单循环体</a:t>
            </a:r>
            <a:r>
              <a:rPr lang="en-US" altLang="zh-CN" sz="2400" dirty="0">
                <a:latin typeface="+mn-ea"/>
              </a:rPr>
              <a:t>(</a:t>
            </a:r>
            <a:r>
              <a:rPr lang="zh-CN" altLang="en-US" sz="2400" dirty="0">
                <a:latin typeface="+mn-ea"/>
              </a:rPr>
              <a:t>循环</a:t>
            </a:r>
            <a:r>
              <a:rPr lang="en-US" altLang="zh-CN" sz="2400" dirty="0">
                <a:latin typeface="+mn-ea"/>
              </a:rPr>
              <a:t>1</a:t>
            </a:r>
            <a:r>
              <a:rPr lang="zh-CN" altLang="en-US" sz="2400" dirty="0">
                <a:latin typeface="+mn-ea"/>
              </a:rPr>
              <a:t>次</a:t>
            </a:r>
            <a:r>
              <a:rPr lang="en-US" altLang="zh-CN" sz="2400" dirty="0">
                <a:latin typeface="+mn-ea"/>
              </a:rPr>
              <a:t>)</a:t>
            </a:r>
            <a:r>
              <a:rPr lang="zh-CN" altLang="en-US" sz="2400" dirty="0">
                <a:latin typeface="+mn-ea"/>
              </a:rPr>
              <a:t>，因为这会需要大量的寄存器支持，对于大的循环次数的循环换语句，采用这种方式无法提供足够的寄存器。</a:t>
            </a:r>
            <a:endParaRPr lang="en-US" altLang="zh-CN" sz="2400" dirty="0">
              <a:latin typeface="+mn-ea"/>
            </a:endParaRPr>
          </a:p>
          <a:p>
            <a:pPr marL="342900" indent="-342900">
              <a:buFont typeface="Wingdings" panose="05000000000000000000" pitchFamily="2" charset="2"/>
              <a:buChar char="l"/>
            </a:pPr>
            <a:endParaRPr lang="en-US" altLang="zh-CN" sz="2400" dirty="0">
              <a:latin typeface="+mn-ea"/>
            </a:endParaRPr>
          </a:p>
          <a:p>
            <a:pPr marL="342900" indent="-342900">
              <a:buFont typeface="Wingdings" panose="05000000000000000000" pitchFamily="2" charset="2"/>
              <a:buChar char="l"/>
            </a:pPr>
            <a:r>
              <a:rPr lang="zh-CN" altLang="en-US" sz="2400" dirty="0">
                <a:latin typeface="+mn-ea"/>
              </a:rPr>
              <a:t>而是展开生成一对连续的循环：</a:t>
            </a:r>
            <a:endParaRPr lang="en-US" altLang="zh-CN" sz="2400" dirty="0">
              <a:latin typeface="+mn-ea"/>
            </a:endParaRPr>
          </a:p>
          <a:p>
            <a:r>
              <a:rPr lang="zh-CN" altLang="en-US" sz="2400" dirty="0" smtClean="0">
                <a:latin typeface="+mn-ea"/>
              </a:rPr>
              <a:t>   假设循环上限为</a:t>
            </a:r>
            <a:r>
              <a:rPr lang="en-US" altLang="zh-CN" sz="2400" dirty="0" smtClean="0">
                <a:latin typeface="+mn-ea"/>
              </a:rPr>
              <a:t>n</a:t>
            </a:r>
            <a:r>
              <a:rPr lang="zh-CN" altLang="en-US" sz="2400" dirty="0" smtClean="0">
                <a:latin typeface="+mn-ea"/>
              </a:rPr>
              <a:t>，想要展开循环，复制循环体</a:t>
            </a:r>
            <a:r>
              <a:rPr lang="en-US" altLang="zh-CN" sz="2400" dirty="0" smtClean="0">
                <a:latin typeface="+mn-ea"/>
              </a:rPr>
              <a:t>k</a:t>
            </a:r>
            <a:r>
              <a:rPr lang="zh-CN" altLang="en-US" sz="2400" dirty="0" smtClean="0">
                <a:latin typeface="+mn-ea"/>
              </a:rPr>
              <a:t>次，也是将原 来的</a:t>
            </a:r>
            <a:r>
              <a:rPr lang="en-US" altLang="zh-CN" sz="2400" dirty="0" smtClean="0">
                <a:latin typeface="+mn-ea"/>
              </a:rPr>
              <a:t>k</a:t>
            </a:r>
            <a:r>
              <a:rPr lang="zh-CN" altLang="en-US" sz="2400" dirty="0" smtClean="0">
                <a:latin typeface="+mn-ea"/>
              </a:rPr>
              <a:t>个循环体展开</a:t>
            </a:r>
            <a:endParaRPr lang="en-US" altLang="zh-CN" sz="2400" dirty="0" smtClean="0">
              <a:latin typeface="+mn-ea"/>
            </a:endParaRPr>
          </a:p>
          <a:p>
            <a:pPr marL="800100" lvl="1" indent="-342900">
              <a:buFont typeface="Wingdings" panose="05000000000000000000" pitchFamily="2" charset="2"/>
              <a:buChar char="ü"/>
            </a:pPr>
            <a:r>
              <a:rPr lang="zh-CN" altLang="en-US" sz="2400" dirty="0" smtClean="0">
                <a:latin typeface="+mn-ea"/>
              </a:rPr>
              <a:t>第一个循环的循环体与原循环一样，执行</a:t>
            </a:r>
            <a:r>
              <a:rPr lang="en-US" altLang="zh-CN" sz="2400" dirty="0" smtClean="0">
                <a:latin typeface="仿宋" panose="02010609060101010101" pitchFamily="49" charset="-122"/>
                <a:ea typeface="仿宋" panose="02010609060101010101" pitchFamily="49" charset="-122"/>
              </a:rPr>
              <a:t>(</a:t>
            </a:r>
            <a:r>
              <a:rPr lang="en-US" altLang="zh-CN" sz="2400" dirty="0" smtClean="0">
                <a:latin typeface="+mn-ea"/>
              </a:rPr>
              <a:t>n mod k</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mn-ea"/>
              </a:rPr>
              <a:t>次</a:t>
            </a:r>
            <a:endParaRPr lang="en-US" altLang="zh-CN" sz="2400" dirty="0" smtClean="0">
              <a:latin typeface="+mn-ea"/>
            </a:endParaRPr>
          </a:p>
          <a:p>
            <a:pPr marL="800100" lvl="1" indent="-342900">
              <a:buFont typeface="Wingdings" panose="05000000000000000000" pitchFamily="2" charset="2"/>
              <a:buChar char="ü"/>
            </a:pPr>
            <a:r>
              <a:rPr lang="zh-CN" altLang="en-US" sz="2400" dirty="0" smtClean="0">
                <a:latin typeface="+mn-ea"/>
              </a:rPr>
              <a:t>第二个循环是将</a:t>
            </a:r>
            <a:r>
              <a:rPr lang="en-US" altLang="zh-CN" sz="2400" dirty="0" smtClean="0">
                <a:latin typeface="+mn-ea"/>
              </a:rPr>
              <a:t>k</a:t>
            </a:r>
            <a:r>
              <a:rPr lang="zh-CN" altLang="en-US" sz="2400" dirty="0" smtClean="0">
                <a:latin typeface="+mn-ea"/>
              </a:rPr>
              <a:t>个原循环展开得到，该循环执行</a:t>
            </a:r>
            <a:r>
              <a:rPr lang="en-US" altLang="zh-CN" sz="2400" dirty="0" smtClean="0">
                <a:latin typeface="宋体" panose="02010600030101010101" pitchFamily="2" charset="-122"/>
                <a:ea typeface="宋体" panose="02010600030101010101" pitchFamily="2" charset="-122"/>
              </a:rPr>
              <a:t>(n/k)</a:t>
            </a:r>
            <a:r>
              <a:rPr lang="zh-CN" altLang="en-US" sz="2400" dirty="0" smtClean="0">
                <a:latin typeface="宋体" panose="02010600030101010101" pitchFamily="2" charset="-122"/>
                <a:ea typeface="宋体" panose="02010600030101010101" pitchFamily="2" charset="-122"/>
              </a:rPr>
              <a:t>次</a:t>
            </a:r>
            <a:endParaRPr lang="en-US" altLang="zh-CN" sz="2400" dirty="0" smtClean="0">
              <a:latin typeface="宋体" panose="02010600030101010101" pitchFamily="2" charset="-122"/>
              <a:ea typeface="宋体" panose="02010600030101010101" pitchFamily="2" charset="-122"/>
            </a:endParaRPr>
          </a:p>
          <a:p>
            <a:pPr marL="342900" indent="-342900">
              <a:buFont typeface="Wingdings" panose="05000000000000000000" pitchFamily="2" charset="2"/>
              <a:buChar char="l"/>
            </a:pPr>
            <a:endParaRPr lang="en-US" altLang="zh-CN" sz="2400" dirty="0">
              <a:latin typeface="宋体" panose="02010600030101010101" pitchFamily="2" charset="-122"/>
              <a:ea typeface="宋体" panose="02010600030101010101" pitchFamily="2" charset="-122"/>
            </a:endParaRPr>
          </a:p>
          <a:p>
            <a:pPr marL="342900" indent="-342900">
              <a:buFont typeface="Wingdings" panose="05000000000000000000" pitchFamily="2" charset="2"/>
              <a:buChar char="l"/>
            </a:pPr>
            <a:r>
              <a:rPr lang="zh-CN" altLang="en-US" sz="2400" dirty="0" smtClean="0">
                <a:latin typeface="宋体" panose="02010600030101010101" pitchFamily="2" charset="-122"/>
                <a:ea typeface="宋体" panose="02010600030101010101" pitchFamily="2" charset="-122"/>
              </a:rPr>
              <a:t>如果</a:t>
            </a:r>
            <a:r>
              <a:rPr lang="en-US" altLang="zh-CN" sz="2400" dirty="0" smtClean="0">
                <a:latin typeface="宋体" panose="02010600030101010101" pitchFamily="2" charset="-122"/>
                <a:ea typeface="宋体" panose="02010600030101010101" pitchFamily="2" charset="-122"/>
              </a:rPr>
              <a:t>n</a:t>
            </a:r>
            <a:r>
              <a:rPr lang="zh-CN" altLang="en-US" sz="2400" dirty="0" smtClean="0">
                <a:latin typeface="宋体" panose="02010600030101010101" pitchFamily="2" charset="-122"/>
                <a:ea typeface="宋体" panose="02010600030101010101" pitchFamily="2" charset="-122"/>
              </a:rPr>
              <a:t>的值很大，大部分的执行时间花在第一个循环上</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未展开循环</a:t>
            </a:r>
            <a:r>
              <a:rPr lang="en-US" altLang="zh-CN" sz="2400" dirty="0" smtClean="0">
                <a:latin typeface="宋体" panose="02010600030101010101" pitchFamily="2" charset="-122"/>
                <a:ea typeface="宋体" panose="02010600030101010101" pitchFamily="2" charset="-122"/>
              </a:rPr>
              <a:t>)</a:t>
            </a:r>
            <a:endParaRPr lang="en-US" altLang="zh-CN" sz="2400" dirty="0">
              <a:latin typeface="+mn-ea"/>
            </a:endParaRPr>
          </a:p>
        </p:txBody>
      </p:sp>
    </p:spTree>
    <p:extLst>
      <p:ext uri="{BB962C8B-B14F-4D97-AF65-F5344CB8AC3E}">
        <p14:creationId xmlns:p14="http://schemas.microsoft.com/office/powerpoint/2010/main" val="32217599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64123" y="228601"/>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循环展开总结</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310185"/>
            <a:ext cx="9144000" cy="5262979"/>
          </a:xfrm>
          <a:prstGeom prst="rect">
            <a:avLst/>
          </a:prstGeom>
          <a:noFill/>
        </p:spPr>
        <p:txBody>
          <a:bodyPr wrap="square" rtlCol="0">
            <a:spAutoFit/>
          </a:bodyPr>
          <a:lstStyle/>
          <a:p>
            <a:pPr algn="just"/>
            <a:r>
              <a:rPr lang="en-US" altLang="zh-CN" sz="2400" dirty="0" smtClean="0"/>
              <a:t>1</a:t>
            </a:r>
            <a:r>
              <a:rPr lang="zh-CN" altLang="en-US" sz="2400" dirty="0" smtClean="0"/>
              <a:t>、循环展开之所以有用，是因为循环语句不同迭代步之间是独立不相关的</a:t>
            </a:r>
            <a:endParaRPr lang="en-US" altLang="zh-CN" sz="2400" dirty="0" smtClean="0"/>
          </a:p>
          <a:p>
            <a:pPr algn="just"/>
            <a:endParaRPr lang="en-US" altLang="zh-CN" sz="2400" dirty="0"/>
          </a:p>
          <a:p>
            <a:pPr algn="just"/>
            <a:r>
              <a:rPr lang="en-US" altLang="zh-CN" sz="2400" dirty="0" smtClean="0"/>
              <a:t>2</a:t>
            </a:r>
            <a:r>
              <a:rPr lang="zh-CN" altLang="en-US" sz="2400" dirty="0" smtClean="0"/>
              <a:t>、使用不同的寄存器来避免不同计算使用相同寄存器带来的不必要的约束</a:t>
            </a:r>
            <a:endParaRPr lang="en-US" altLang="zh-CN" sz="2400" dirty="0" smtClean="0"/>
          </a:p>
          <a:p>
            <a:pPr algn="just"/>
            <a:endParaRPr lang="en-US" altLang="zh-CN" sz="2400" dirty="0"/>
          </a:p>
          <a:p>
            <a:pPr algn="just"/>
            <a:r>
              <a:rPr lang="en-US" altLang="zh-CN" sz="2400" dirty="0" smtClean="0"/>
              <a:t>3</a:t>
            </a:r>
            <a:r>
              <a:rPr lang="zh-CN" altLang="en-US" sz="2400" dirty="0" smtClean="0"/>
              <a:t>、消除额外的测试和分支指令，调整循环结束条件和迭代代码</a:t>
            </a:r>
            <a:endParaRPr lang="en-US" altLang="zh-CN" sz="2400" dirty="0" smtClean="0"/>
          </a:p>
          <a:p>
            <a:pPr algn="just"/>
            <a:endParaRPr lang="en-US" altLang="zh-CN" sz="2400" dirty="0"/>
          </a:p>
          <a:p>
            <a:pPr algn="just"/>
            <a:r>
              <a:rPr lang="en-US" altLang="zh-CN" sz="2400" dirty="0" smtClean="0"/>
              <a:t>4</a:t>
            </a:r>
            <a:r>
              <a:rPr lang="zh-CN" altLang="en-US" sz="2400" dirty="0" smtClean="0"/>
              <a:t>、不同迭代步的</a:t>
            </a:r>
            <a:r>
              <a:rPr lang="en-US" altLang="zh-CN" sz="2400" dirty="0" smtClean="0"/>
              <a:t>Load</a:t>
            </a:r>
            <a:r>
              <a:rPr lang="zh-CN" altLang="en-US" sz="2400" dirty="0" smtClean="0"/>
              <a:t>和</a:t>
            </a:r>
            <a:r>
              <a:rPr lang="en-US" altLang="zh-CN" sz="2400" dirty="0" smtClean="0"/>
              <a:t>Store</a:t>
            </a:r>
            <a:r>
              <a:rPr lang="zh-CN" altLang="en-US" sz="2400" dirty="0" smtClean="0"/>
              <a:t>指令是独立不相关的，所以</a:t>
            </a:r>
            <a:r>
              <a:rPr lang="en-US" altLang="zh-CN" sz="2400" dirty="0" smtClean="0"/>
              <a:t>Load</a:t>
            </a:r>
            <a:r>
              <a:rPr lang="zh-CN" altLang="en-US" sz="2400" dirty="0" smtClean="0"/>
              <a:t>和</a:t>
            </a:r>
            <a:r>
              <a:rPr lang="en-US" altLang="zh-CN" sz="2400" dirty="0" smtClean="0"/>
              <a:t>Store</a:t>
            </a:r>
            <a:r>
              <a:rPr lang="zh-CN" altLang="en-US" sz="2400" dirty="0" smtClean="0"/>
              <a:t>可以调整位置</a:t>
            </a:r>
            <a:endParaRPr lang="en-US" altLang="zh-CN" sz="2400" dirty="0" smtClean="0"/>
          </a:p>
          <a:p>
            <a:pPr algn="just"/>
            <a:r>
              <a:rPr lang="en-US" altLang="zh-CN" sz="2400" dirty="0"/>
              <a:t> </a:t>
            </a:r>
            <a:r>
              <a:rPr lang="en-US" altLang="zh-CN" sz="2400" dirty="0" smtClean="0"/>
              <a:t>    </a:t>
            </a:r>
            <a:r>
              <a:rPr lang="zh-CN" altLang="en-US" sz="2400" dirty="0" smtClean="0"/>
              <a:t>需要仔细分析存储器地址，保证他们不指向相同的地址单元</a:t>
            </a:r>
            <a:endParaRPr lang="en-US" altLang="zh-CN" sz="2400" dirty="0" smtClean="0"/>
          </a:p>
          <a:p>
            <a:pPr algn="just"/>
            <a:endParaRPr lang="en-US" altLang="zh-CN" sz="2400" dirty="0"/>
          </a:p>
          <a:p>
            <a:pPr algn="just"/>
            <a:r>
              <a:rPr lang="en-US" altLang="zh-CN" sz="2400" dirty="0" smtClean="0"/>
              <a:t>5</a:t>
            </a:r>
            <a:r>
              <a:rPr lang="zh-CN" altLang="en-US" sz="2400" dirty="0" smtClean="0"/>
              <a:t>、调度指令代码，需要保持必须的相关性，以能产生跟原代码相同的结果</a:t>
            </a:r>
            <a:endParaRPr lang="zh-CN" altLang="en-US" sz="2400" dirty="0"/>
          </a:p>
        </p:txBody>
      </p:sp>
    </p:spTree>
    <p:extLst>
      <p:ext uri="{BB962C8B-B14F-4D97-AF65-F5344CB8AC3E}">
        <p14:creationId xmlns:p14="http://schemas.microsoft.com/office/powerpoint/2010/main" val="28469590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91419" y="242249"/>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循环展开的局限性</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487606"/>
            <a:ext cx="9144000" cy="4524315"/>
          </a:xfrm>
          <a:prstGeom prst="rect">
            <a:avLst/>
          </a:prstGeom>
          <a:noFill/>
        </p:spPr>
        <p:txBody>
          <a:bodyPr wrap="square" rtlCol="0">
            <a:spAutoFit/>
          </a:bodyPr>
          <a:lstStyle/>
          <a:p>
            <a:r>
              <a:rPr lang="en-US" altLang="zh-CN" sz="2400" dirty="0" smtClean="0"/>
              <a:t>1</a:t>
            </a:r>
            <a:r>
              <a:rPr lang="zh-CN" altLang="en-US" sz="2400" dirty="0" smtClean="0"/>
              <a:t>、随循环展开次数增加，平均每个迭代步的循环开销</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计算循环变量、分支语句</a:t>
            </a:r>
            <a:r>
              <a:rPr lang="en-US" altLang="zh-CN" sz="2400" dirty="0" smtClean="0">
                <a:latin typeface="宋体" panose="02010600030101010101" pitchFamily="2" charset="-122"/>
                <a:ea typeface="宋体" panose="02010600030101010101" pitchFamily="2" charset="-122"/>
              </a:rPr>
              <a:t>)</a:t>
            </a:r>
            <a:r>
              <a:rPr lang="zh-CN" altLang="en-US" sz="2400" dirty="0" smtClean="0"/>
              <a:t>减少量，变得越来越少</a:t>
            </a:r>
            <a:endParaRPr lang="en-US" altLang="zh-CN" sz="2400" dirty="0" smtClean="0"/>
          </a:p>
          <a:p>
            <a:endParaRPr lang="en-US" altLang="zh-CN" sz="2400" dirty="0"/>
          </a:p>
          <a:p>
            <a:r>
              <a:rPr lang="en-US" altLang="zh-CN" sz="2400" dirty="0" smtClean="0"/>
              <a:t>2</a:t>
            </a:r>
            <a:r>
              <a:rPr lang="zh-CN" altLang="en-US" sz="2400" dirty="0" smtClean="0"/>
              <a:t>、循环展开会让增加代码的长度，增加指令的条数</a:t>
            </a:r>
            <a:endParaRPr lang="en-US" altLang="zh-CN" sz="2400" dirty="0" smtClean="0"/>
          </a:p>
          <a:p>
            <a:r>
              <a:rPr lang="zh-CN" altLang="en-US" sz="2400" dirty="0" smtClean="0"/>
              <a:t>对于比较长的循环语句，这会导致</a:t>
            </a:r>
            <a:r>
              <a:rPr lang="en-US" altLang="zh-CN" sz="2400" dirty="0" smtClean="0"/>
              <a:t>Cache</a:t>
            </a:r>
            <a:r>
              <a:rPr lang="zh-CN" altLang="en-US" sz="2400" dirty="0" smtClean="0"/>
              <a:t>的不命中率增加</a:t>
            </a:r>
            <a:endParaRPr lang="en-US" altLang="zh-CN" sz="2400" dirty="0" smtClean="0"/>
          </a:p>
          <a:p>
            <a:endParaRPr lang="en-US" altLang="zh-CN" sz="2400" dirty="0"/>
          </a:p>
          <a:p>
            <a:r>
              <a:rPr lang="en-US" altLang="zh-CN" sz="2400" dirty="0" smtClean="0"/>
              <a:t>3</a:t>
            </a:r>
            <a:r>
              <a:rPr lang="zh-CN" altLang="en-US" sz="2400" dirty="0" smtClean="0"/>
              <a:t>、寄存器压力：循环展开会增加寄存器的需求数量</a:t>
            </a:r>
            <a:endParaRPr lang="en-US" altLang="zh-CN" sz="2400" dirty="0" smtClean="0"/>
          </a:p>
          <a:p>
            <a:r>
              <a:rPr lang="zh-CN" altLang="en-US" sz="2400" dirty="0" smtClean="0"/>
              <a:t>如果不能分配足够的寄存器，会损失一些或者全部的循环展开好处</a:t>
            </a:r>
            <a:endParaRPr lang="en-US" altLang="zh-CN" sz="2400" dirty="0" smtClean="0"/>
          </a:p>
          <a:p>
            <a:endParaRPr lang="en-US" altLang="zh-CN" sz="2400" dirty="0" smtClean="0"/>
          </a:p>
          <a:p>
            <a:endParaRPr lang="en-US" altLang="zh-CN" sz="2400" dirty="0"/>
          </a:p>
          <a:p>
            <a:r>
              <a:rPr lang="zh-CN" altLang="en-US" sz="2400" dirty="0" smtClean="0"/>
              <a:t>循环展开减少了分支指令对流水线的断流影响，分支预测也实现同样目的</a:t>
            </a:r>
            <a:endParaRPr lang="zh-CN" altLang="en-US" sz="2400" dirty="0"/>
          </a:p>
        </p:txBody>
      </p:sp>
    </p:spTree>
    <p:extLst>
      <p:ext uri="{BB962C8B-B14F-4D97-AF65-F5344CB8AC3E}">
        <p14:creationId xmlns:p14="http://schemas.microsoft.com/office/powerpoint/2010/main" val="25873393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6477" y="655092"/>
            <a:ext cx="8857397" cy="5386090"/>
          </a:xfrm>
          <a:prstGeom prst="rect">
            <a:avLst/>
          </a:prstGeom>
          <a:noFill/>
        </p:spPr>
        <p:txBody>
          <a:bodyPr wrap="square" rtlCol="0">
            <a:spAutoFit/>
          </a:bodyPr>
          <a:lstStyle/>
          <a:p>
            <a:pPr marL="457200" indent="-457200">
              <a:buFont typeface="Wingdings" panose="05000000000000000000" pitchFamily="2" charset="2"/>
              <a:buChar char="l"/>
            </a:pPr>
            <a:r>
              <a:rPr lang="zh-CN" altLang="en-US" sz="3200" dirty="0" smtClean="0"/>
              <a:t>流水线在</a:t>
            </a:r>
            <a:r>
              <a:rPr lang="en-US" altLang="zh-CN" sz="3200" dirty="0" smtClean="0"/>
              <a:t>1985</a:t>
            </a:r>
            <a:r>
              <a:rPr lang="zh-CN" altLang="en-US" sz="3200" dirty="0" smtClean="0"/>
              <a:t>年变成一种普遍技术</a:t>
            </a:r>
            <a:endParaRPr lang="en-US" altLang="zh-CN" sz="3200" dirty="0" smtClean="0"/>
          </a:p>
          <a:p>
            <a:pPr marL="457200" indent="-457200">
              <a:buFont typeface="Wingdings" panose="05000000000000000000" pitchFamily="2" charset="2"/>
              <a:buChar char="Ø"/>
            </a:pPr>
            <a:r>
              <a:rPr lang="zh-CN" altLang="en-US" sz="2800" dirty="0" smtClean="0"/>
              <a:t>指令的重叠执行</a:t>
            </a:r>
            <a:endParaRPr lang="en-US" altLang="zh-CN" sz="2800" dirty="0" smtClean="0"/>
          </a:p>
          <a:p>
            <a:pPr marL="457200" indent="-457200">
              <a:buFont typeface="Wingdings" panose="05000000000000000000" pitchFamily="2" charset="2"/>
              <a:buChar char="Ø"/>
            </a:pPr>
            <a:r>
              <a:rPr lang="zh-CN" altLang="en-US" sz="2800" dirty="0" smtClean="0"/>
              <a:t>挖掘指令之间存在的可重叠执行</a:t>
            </a:r>
            <a:r>
              <a:rPr lang="en-US" altLang="zh-CN" sz="2800" dirty="0" smtClean="0"/>
              <a:t>—</a:t>
            </a:r>
            <a:r>
              <a:rPr lang="zh-CN" altLang="en-US" sz="2800" dirty="0" smtClean="0"/>
              <a:t>指令级并行性</a:t>
            </a:r>
            <a:r>
              <a:rPr lang="en-US" altLang="zh-CN" sz="2800" dirty="0" smtClean="0"/>
              <a:t>(ILP)</a:t>
            </a:r>
          </a:p>
          <a:p>
            <a:endParaRPr lang="en-US" altLang="zh-CN" sz="2400" dirty="0" smtClean="0"/>
          </a:p>
          <a:p>
            <a:endParaRPr lang="en-US" altLang="zh-CN" sz="2400" dirty="0" smtClean="0"/>
          </a:p>
          <a:p>
            <a:endParaRPr lang="en-US" altLang="zh-CN" sz="2400" dirty="0"/>
          </a:p>
          <a:p>
            <a:pPr marL="457200" indent="-457200">
              <a:buFont typeface="Wingdings" panose="05000000000000000000" pitchFamily="2" charset="2"/>
              <a:buChar char="l"/>
            </a:pPr>
            <a:r>
              <a:rPr lang="zh-CN" altLang="en-US" sz="3200" dirty="0" smtClean="0"/>
              <a:t>挖掘指令间并行性有两类方法：</a:t>
            </a:r>
            <a:endParaRPr lang="en-US" altLang="zh-CN" sz="3200" dirty="0" smtClean="0"/>
          </a:p>
          <a:p>
            <a:pPr marL="457200" indent="-457200">
              <a:buFont typeface="Wingdings" panose="05000000000000000000" pitchFamily="2" charset="2"/>
              <a:buChar char="Ø"/>
            </a:pPr>
            <a:r>
              <a:rPr lang="zh-CN" altLang="en-US" sz="2800" dirty="0" smtClean="0"/>
              <a:t>硬件动态方法</a:t>
            </a:r>
            <a:endParaRPr lang="en-US" altLang="zh-CN" sz="2800" dirty="0" smtClean="0"/>
          </a:p>
          <a:p>
            <a:pPr marL="800100" lvl="1" indent="-342900">
              <a:buFont typeface="Wingdings" panose="05000000000000000000" pitchFamily="2" charset="2"/>
              <a:buChar char="ü"/>
            </a:pPr>
            <a:r>
              <a:rPr lang="zh-CN" altLang="en-US" sz="2400" dirty="0" smtClean="0"/>
              <a:t>用于服务器和桌面电脑的处理器</a:t>
            </a:r>
            <a:endParaRPr lang="en-US" altLang="zh-CN" sz="2400" dirty="0" smtClean="0"/>
          </a:p>
          <a:p>
            <a:pPr marL="800100" lvl="1" indent="-342900">
              <a:buFont typeface="Wingdings" panose="05000000000000000000" pitchFamily="2" charset="2"/>
              <a:buChar char="ü"/>
            </a:pPr>
            <a:r>
              <a:rPr lang="zh-CN" altLang="en-US" sz="2400" dirty="0" smtClean="0"/>
              <a:t>在</a:t>
            </a:r>
            <a:r>
              <a:rPr lang="en-US" altLang="zh-CN" sz="2400" dirty="0" smtClean="0"/>
              <a:t>PMD</a:t>
            </a:r>
            <a:r>
              <a:rPr lang="zh-CN" altLang="en-US" sz="2400" dirty="0" smtClean="0"/>
              <a:t>个人移动设备上，使用得比较少</a:t>
            </a:r>
            <a:endParaRPr lang="en-US" altLang="zh-CN" sz="2400" dirty="0" smtClean="0"/>
          </a:p>
          <a:p>
            <a:pPr marL="800100" lvl="1" indent="-342900">
              <a:buFont typeface="Wingdings" panose="05000000000000000000" pitchFamily="2" charset="2"/>
              <a:buChar char="ü"/>
            </a:pPr>
            <a:endParaRPr lang="en-US" altLang="zh-CN" sz="2400" dirty="0" smtClean="0"/>
          </a:p>
          <a:p>
            <a:pPr marL="457200" indent="-457200">
              <a:buFont typeface="Wingdings" panose="05000000000000000000" pitchFamily="2" charset="2"/>
              <a:buChar char="Ø"/>
            </a:pPr>
            <a:r>
              <a:rPr lang="zh-CN" altLang="en-US" sz="2800" dirty="0" smtClean="0"/>
              <a:t>基于编译器的静态方法</a:t>
            </a:r>
            <a:endParaRPr lang="en-US" altLang="zh-CN" sz="2800" dirty="0" smtClean="0"/>
          </a:p>
          <a:p>
            <a:pPr marL="800100" lvl="1" indent="-342900">
              <a:buFont typeface="Wingdings" panose="05000000000000000000" pitchFamily="2" charset="2"/>
              <a:buChar char="ü"/>
            </a:pPr>
            <a:r>
              <a:rPr lang="zh-CN" altLang="en-US" sz="2400" dirty="0" smtClean="0"/>
              <a:t>主要用在科学计算领域</a:t>
            </a:r>
            <a:endParaRPr lang="zh-CN" altLang="en-US" sz="2400" dirty="0"/>
          </a:p>
        </p:txBody>
      </p:sp>
    </p:spTree>
    <p:extLst>
      <p:ext uri="{BB962C8B-B14F-4D97-AF65-F5344CB8AC3E}">
        <p14:creationId xmlns:p14="http://schemas.microsoft.com/office/powerpoint/2010/main" val="36308963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32363" y="174010"/>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algn="just" eaLnBrk="1" hangingPunct="1"/>
            <a:r>
              <a:rPr lang="zh-CN" altLang="en-US" sz="4000" b="1" kern="0" dirty="0" smtClean="0">
                <a:solidFill>
                  <a:srgbClr val="800000"/>
                </a:solidFill>
                <a:latin typeface="Arial" panose="020B0604020202020204" pitchFamily="34" charset="0"/>
                <a:ea typeface="黑体" panose="02010609060101010101" pitchFamily="49" charset="-122"/>
              </a:rPr>
              <a:t>             静态分支预测</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241946"/>
            <a:ext cx="9144000" cy="1938992"/>
          </a:xfrm>
          <a:prstGeom prst="rect">
            <a:avLst/>
          </a:prstGeom>
          <a:noFill/>
        </p:spPr>
        <p:txBody>
          <a:bodyPr wrap="square" rtlCol="0">
            <a:spAutoFit/>
          </a:bodyPr>
          <a:lstStyle/>
          <a:p>
            <a:r>
              <a:rPr lang="zh-CN" altLang="en-US" sz="2400" dirty="0" smtClean="0"/>
              <a:t>为了调整分支指令附近的指令，需要在编译阶段静态预测分支方向</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转移成功或转移不成功</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，并且预测方向固定不变</a:t>
            </a:r>
            <a:endParaRPr lang="en-US" altLang="zh-CN" sz="2400" dirty="0" smtClean="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smtClean="0">
                <a:latin typeface="宋体" panose="02010600030101010101" pitchFamily="2" charset="-122"/>
                <a:ea typeface="宋体" panose="02010600030101010101" pitchFamily="2" charset="-122"/>
              </a:rPr>
              <a:t>最简单的方法就是，预测所有分支语句都是转移不成功</a:t>
            </a:r>
            <a:endParaRPr lang="en-US" altLang="zh-CN" sz="2400" dirty="0" smtClean="0">
              <a:latin typeface="宋体" panose="02010600030101010101" pitchFamily="2" charset="-122"/>
              <a:ea typeface="宋体" panose="02010600030101010101" pitchFamily="2" charset="-122"/>
            </a:endParaRPr>
          </a:p>
          <a:p>
            <a:r>
              <a:rPr lang="en-US" altLang="zh-CN" sz="2400" dirty="0" smtClean="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在</a:t>
            </a:r>
            <a:r>
              <a:rPr lang="en-US" altLang="zh-CN" sz="2400" dirty="0" smtClean="0">
                <a:latin typeface="宋体" panose="02010600030101010101" pitchFamily="2" charset="-122"/>
                <a:ea typeface="宋体" panose="02010600030101010101" pitchFamily="2" charset="-122"/>
              </a:rPr>
              <a:t>SPEC</a:t>
            </a:r>
            <a:r>
              <a:rPr lang="zh-CN" altLang="en-US" sz="2400" dirty="0" smtClean="0">
                <a:latin typeface="宋体" panose="02010600030101010101" pitchFamily="2" charset="-122"/>
                <a:ea typeface="宋体" panose="02010600030101010101" pitchFamily="2" charset="-122"/>
              </a:rPr>
              <a:t>基准测试集上，平均错误率</a:t>
            </a:r>
            <a:r>
              <a:rPr lang="en-US" altLang="zh-CN" sz="2400" dirty="0" smtClean="0">
                <a:latin typeface="宋体" panose="02010600030101010101" pitchFamily="2" charset="-122"/>
                <a:ea typeface="宋体" panose="02010600030101010101" pitchFamily="2" charset="-122"/>
              </a:rPr>
              <a:t>34%</a:t>
            </a:r>
            <a:endParaRPr lang="zh-CN" altLang="en-US" sz="2400" dirty="0"/>
          </a:p>
        </p:txBody>
      </p:sp>
      <p:graphicFrame>
        <p:nvGraphicFramePr>
          <p:cNvPr id="4" name="Object 2"/>
          <p:cNvGraphicFramePr>
            <a:graphicFrameLocks noChangeAspect="1"/>
          </p:cNvGraphicFramePr>
          <p:nvPr>
            <p:extLst>
              <p:ext uri="{D42A27DB-BD31-4B8C-83A1-F6EECF244321}">
                <p14:modId xmlns:p14="http://schemas.microsoft.com/office/powerpoint/2010/main" val="3769379880"/>
              </p:ext>
            </p:extLst>
          </p:nvPr>
        </p:nvGraphicFramePr>
        <p:xfrm>
          <a:off x="1494430" y="3180938"/>
          <a:ext cx="6155140" cy="3676472"/>
        </p:xfrm>
        <a:graphic>
          <a:graphicData uri="http://schemas.openxmlformats.org/presentationml/2006/ole">
            <mc:AlternateContent xmlns:mc="http://schemas.openxmlformats.org/markup-compatibility/2006">
              <mc:Choice xmlns:v="urn:schemas-microsoft-com:vml" Requires="v">
                <p:oleObj spid="_x0000_s1114" name="Chart" r:id="rId3" imgW="3952875" imgH="2362200" progId="Excel.Chart.8">
                  <p:embed/>
                </p:oleObj>
              </mc:Choice>
              <mc:Fallback>
                <p:oleObj name="Chart" r:id="rId3" imgW="3952875" imgH="2362200"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4430" y="3180938"/>
                        <a:ext cx="6155140" cy="367647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3312035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18714" y="269544"/>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动态分支预测</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746913"/>
            <a:ext cx="9144000" cy="3046988"/>
          </a:xfrm>
          <a:prstGeom prst="rect">
            <a:avLst/>
          </a:prstGeom>
          <a:noFill/>
        </p:spPr>
        <p:txBody>
          <a:bodyPr wrap="square" rtlCol="0">
            <a:spAutoFit/>
          </a:bodyPr>
          <a:lstStyle/>
          <a:p>
            <a:r>
              <a:rPr lang="zh-CN" altLang="en-US" sz="2400" dirty="0" smtClean="0"/>
              <a:t>动态分支预测：预测的分支指令转移方向会动态发生改变，会根据分支指令本身、相关指令的执行情况进行调整</a:t>
            </a:r>
            <a:endParaRPr lang="en-US" altLang="zh-CN" sz="2400" dirty="0" smtClean="0"/>
          </a:p>
          <a:p>
            <a:endParaRPr lang="en-US" altLang="zh-CN" sz="2400" dirty="0" smtClean="0"/>
          </a:p>
          <a:p>
            <a:endParaRPr lang="en-US" altLang="zh-CN" sz="2400" dirty="0" smtClean="0"/>
          </a:p>
          <a:p>
            <a:endParaRPr lang="en-US" altLang="zh-CN" sz="2400" dirty="0"/>
          </a:p>
          <a:p>
            <a:r>
              <a:rPr lang="zh-CN" altLang="en-US" sz="2400" dirty="0" smtClean="0"/>
              <a:t>动态分支预测是否比静态分支预测的性能更好？</a:t>
            </a:r>
            <a:endParaRPr lang="en-US" altLang="zh-CN" sz="2400" dirty="0" smtClean="0"/>
          </a:p>
          <a:p>
            <a:r>
              <a:rPr lang="en-US" altLang="zh-CN" sz="2400" dirty="0" smtClean="0"/>
              <a:t>——</a:t>
            </a:r>
            <a:r>
              <a:rPr lang="zh-CN" altLang="en-US" sz="2400" dirty="0" smtClean="0"/>
              <a:t>在程序中有一些重要的分支指令，他们的行为会动态变化。采用动态分支预测会更好的预测这些分支指令的转移方向</a:t>
            </a:r>
            <a:endParaRPr lang="zh-CN" altLang="en-US" sz="2400" dirty="0"/>
          </a:p>
        </p:txBody>
      </p:sp>
    </p:spTree>
    <p:extLst>
      <p:ext uri="{BB962C8B-B14F-4D97-AF65-F5344CB8AC3E}">
        <p14:creationId xmlns:p14="http://schemas.microsoft.com/office/powerpoint/2010/main" val="33232539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50476" y="201305"/>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相关分支预测</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405719"/>
            <a:ext cx="9144000" cy="830997"/>
          </a:xfrm>
          <a:prstGeom prst="rect">
            <a:avLst/>
          </a:prstGeom>
          <a:noFill/>
        </p:spPr>
        <p:txBody>
          <a:bodyPr wrap="square" rtlCol="0">
            <a:spAutoFit/>
          </a:bodyPr>
          <a:lstStyle/>
          <a:p>
            <a:r>
              <a:rPr lang="en-US" altLang="zh-CN" sz="2400" dirty="0" smtClean="0"/>
              <a:t>2-bit</a:t>
            </a:r>
            <a:r>
              <a:rPr lang="zh-CN" altLang="en-US" sz="2400" dirty="0" smtClean="0"/>
              <a:t>转移历史记录表仅仅利用分支指令自身的历史信息去预测转移方向，并没有充分利用其它相关分支指令的转移方向信息。</a:t>
            </a:r>
            <a:endParaRPr lang="zh-CN" altLang="en-US" sz="24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0618" y="2597292"/>
            <a:ext cx="5000625" cy="1504950"/>
          </a:xfrm>
          <a:prstGeom prst="rect">
            <a:avLst/>
          </a:prstGeom>
        </p:spPr>
      </p:pic>
      <p:sp>
        <p:nvSpPr>
          <p:cNvPr id="5" name="文本框 4"/>
          <p:cNvSpPr txBox="1"/>
          <p:nvPr/>
        </p:nvSpPr>
        <p:spPr>
          <a:xfrm>
            <a:off x="13648" y="4462818"/>
            <a:ext cx="9144000" cy="1938992"/>
          </a:xfrm>
          <a:prstGeom prst="rect">
            <a:avLst/>
          </a:prstGeom>
          <a:noFill/>
        </p:spPr>
        <p:txBody>
          <a:bodyPr wrap="square" rtlCol="0">
            <a:spAutoFit/>
          </a:bodyPr>
          <a:lstStyle/>
          <a:p>
            <a:r>
              <a:rPr lang="zh-CN" altLang="en-US" sz="2400" dirty="0" smtClean="0"/>
              <a:t>很显然，分支指令</a:t>
            </a:r>
            <a:r>
              <a:rPr lang="en-US" altLang="zh-CN" sz="2400" dirty="0" smtClean="0"/>
              <a:t>3</a:t>
            </a:r>
            <a:r>
              <a:rPr lang="zh-CN" altLang="en-US" sz="2400" dirty="0" smtClean="0"/>
              <a:t>依赖于分支指令</a:t>
            </a:r>
            <a:r>
              <a:rPr lang="en-US" altLang="zh-CN" sz="2400" dirty="0" smtClean="0"/>
              <a:t>1</a:t>
            </a:r>
            <a:r>
              <a:rPr lang="zh-CN" altLang="en-US" sz="2400" dirty="0" smtClean="0"/>
              <a:t>和分支指令</a:t>
            </a:r>
            <a:r>
              <a:rPr lang="en-US" altLang="zh-CN" sz="2400" dirty="0" smtClean="0"/>
              <a:t>2</a:t>
            </a:r>
            <a:r>
              <a:rPr lang="zh-CN" altLang="en-US" sz="2400" dirty="0" smtClean="0"/>
              <a:t>的结果。分支指令转移方向会跟其它指令的转移方向相关。</a:t>
            </a:r>
            <a:endParaRPr lang="en-US" altLang="zh-CN" sz="2400" dirty="0" smtClean="0"/>
          </a:p>
          <a:p>
            <a:endParaRPr lang="en-US" altLang="zh-CN" sz="2400" dirty="0"/>
          </a:p>
          <a:p>
            <a:r>
              <a:rPr lang="zh-CN" altLang="en-US" sz="2400" dirty="0" smtClean="0"/>
              <a:t>分支预测应该既跟分支指令本身有关，也跟其它分支指令的最近执行结果相关</a:t>
            </a:r>
            <a:endParaRPr lang="zh-CN" altLang="en-US" sz="2400" dirty="0"/>
          </a:p>
        </p:txBody>
      </p:sp>
    </p:spTree>
    <p:extLst>
      <p:ext uri="{BB962C8B-B14F-4D97-AF65-F5344CB8AC3E}">
        <p14:creationId xmlns:p14="http://schemas.microsoft.com/office/powerpoint/2010/main" val="28347644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46010" y="283192"/>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相关分支预测</a:t>
            </a:r>
            <a:endParaRPr lang="zh-CN" altLang="en-US" sz="4000" b="1" kern="0" dirty="0">
              <a:solidFill>
                <a:srgbClr val="800000"/>
              </a:solidFill>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3" name="文本框 2"/>
              <p:cNvSpPr txBox="1"/>
              <p:nvPr/>
            </p:nvSpPr>
            <p:spPr>
              <a:xfrm>
                <a:off x="0" y="1378424"/>
                <a:ext cx="9144000" cy="5447645"/>
              </a:xfrm>
              <a:prstGeom prst="rect">
                <a:avLst/>
              </a:prstGeom>
              <a:noFill/>
            </p:spPr>
            <p:txBody>
              <a:bodyPr wrap="square" rtlCol="0">
                <a:spAutoFit/>
              </a:bodyPr>
              <a:lstStyle/>
              <a:p>
                <a:r>
                  <a:rPr lang="zh-CN" altLang="en-US" sz="2400" b="1" dirty="0" smtClean="0"/>
                  <a:t>思想</a:t>
                </a:r>
                <a:r>
                  <a:rPr lang="zh-CN" altLang="en-US" sz="2400" dirty="0" smtClean="0"/>
                  <a:t>：记录最近的</a:t>
                </a:r>
                <a:r>
                  <a:rPr lang="en-US" altLang="zh-CN" sz="2400" dirty="0" smtClean="0"/>
                  <a:t>m</a:t>
                </a:r>
                <a:r>
                  <a:rPr lang="zh-CN" altLang="en-US" sz="2400" dirty="0" smtClean="0"/>
                  <a:t>条分支指令的转移方向，再利用分支指令信息</a:t>
                </a:r>
                <a:r>
                  <a:rPr lang="en-US" altLang="zh-CN" sz="2400" dirty="0" smtClean="0">
                    <a:latin typeface="宋体" panose="02010600030101010101" pitchFamily="2" charset="-122"/>
                    <a:ea typeface="宋体" panose="02010600030101010101" pitchFamily="2" charset="-122"/>
                  </a:rPr>
                  <a:t>(1</a:t>
                </a:r>
                <a:r>
                  <a:rPr lang="zh-CN" altLang="en-US" sz="2400" dirty="0" smtClean="0">
                    <a:latin typeface="宋体" panose="02010600030101010101" pitchFamily="2" charset="-122"/>
                    <a:ea typeface="宋体" panose="02010600030101010101" pitchFamily="2" charset="-122"/>
                  </a:rPr>
                  <a:t>和</a:t>
                </a:r>
                <a:r>
                  <a:rPr lang="en-US" altLang="zh-CN" sz="2400" dirty="0" smtClean="0">
                    <a:latin typeface="宋体" panose="02010600030101010101" pitchFamily="2" charset="-122"/>
                    <a:ea typeface="宋体" panose="02010600030101010101" pitchFamily="2" charset="-122"/>
                  </a:rPr>
                  <a:t>0</a:t>
                </a:r>
                <a:r>
                  <a:rPr lang="zh-CN" altLang="en-US" sz="2400" dirty="0" smtClean="0">
                    <a:latin typeface="宋体" panose="02010600030101010101" pitchFamily="2" charset="-122"/>
                    <a:ea typeface="宋体" panose="02010600030101010101" pitchFamily="2" charset="-122"/>
                  </a:rPr>
                  <a:t>组成的二进制数，记录近期若干条分支指令转移方向，比如</a:t>
                </a:r>
                <a:r>
                  <a:rPr lang="en-US" altLang="zh-CN" sz="2400" dirty="0" smtClean="0">
                    <a:latin typeface="宋体" panose="02010600030101010101" pitchFamily="2" charset="-122"/>
                    <a:ea typeface="宋体" panose="02010600030101010101" pitchFamily="2" charset="-122"/>
                  </a:rPr>
                  <a:t>100111,</a:t>
                </a:r>
                <a:r>
                  <a:rPr lang="zh-CN" altLang="en-US" sz="2400" dirty="0" smtClean="0">
                    <a:latin typeface="宋体" panose="02010600030101010101" pitchFamily="2" charset="-122"/>
                    <a:ea typeface="宋体" panose="02010600030101010101" pitchFamily="2" charset="-122"/>
                  </a:rPr>
                  <a:t>其中</a:t>
                </a:r>
                <a:r>
                  <a:rPr lang="en-US" altLang="zh-CN" sz="2400" dirty="0" smtClean="0">
                    <a:latin typeface="宋体" panose="02010600030101010101" pitchFamily="2" charset="-122"/>
                    <a:ea typeface="宋体" panose="02010600030101010101" pitchFamily="2" charset="-122"/>
                  </a:rPr>
                  <a:t>1</a:t>
                </a:r>
                <a:r>
                  <a:rPr lang="zh-CN" altLang="en-US" sz="2400" dirty="0" smtClean="0">
                    <a:latin typeface="宋体" panose="02010600030101010101" pitchFamily="2" charset="-122"/>
                    <a:ea typeface="宋体" panose="02010600030101010101" pitchFamily="2" charset="-122"/>
                  </a:rPr>
                  <a:t>表示分支指令转移成功，</a:t>
                </a:r>
                <a:r>
                  <a:rPr lang="en-US" altLang="zh-CN" sz="2400" dirty="0" smtClean="0">
                    <a:latin typeface="宋体" panose="02010600030101010101" pitchFamily="2" charset="-122"/>
                    <a:ea typeface="宋体" panose="02010600030101010101" pitchFamily="2" charset="-122"/>
                  </a:rPr>
                  <a:t>0</a:t>
                </a:r>
                <a:r>
                  <a:rPr lang="zh-CN" altLang="en-US" sz="2400" dirty="0" smtClean="0">
                    <a:latin typeface="宋体" panose="02010600030101010101" pitchFamily="2" charset="-122"/>
                    <a:ea typeface="宋体" panose="02010600030101010101" pitchFamily="2" charset="-122"/>
                  </a:rPr>
                  <a:t>表示分支指令转移不成功</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，选择正确的</a:t>
                </a:r>
                <a:r>
                  <a:rPr lang="en-US" altLang="zh-CN" sz="2400" dirty="0" smtClean="0">
                    <a:ea typeface="宋体" panose="02010600030101010101" pitchFamily="2" charset="-122"/>
                  </a:rPr>
                  <a:t>n-bit</a:t>
                </a:r>
                <a:r>
                  <a:rPr lang="zh-CN" altLang="en-US" sz="2400" dirty="0" smtClean="0">
                    <a:latin typeface="宋体" panose="02010600030101010101" pitchFamily="2" charset="-122"/>
                    <a:ea typeface="宋体" panose="02010600030101010101" pitchFamily="2" charset="-122"/>
                  </a:rPr>
                  <a:t>分支转移历史表</a:t>
                </a:r>
                <a:r>
                  <a:rPr lang="en-US" altLang="zh-CN" sz="2400" dirty="0" smtClean="0">
                    <a:latin typeface="宋体" panose="02010600030101010101" pitchFamily="2" charset="-122"/>
                    <a:ea typeface="宋体" panose="02010600030101010101" pitchFamily="2" charset="-122"/>
                  </a:rPr>
                  <a:t>(</a:t>
                </a:r>
                <a:r>
                  <a:rPr lang="en-US" altLang="zh-CN" sz="2400" dirty="0" smtClean="0">
                    <a:ea typeface="宋体" panose="02010600030101010101" pitchFamily="2" charset="-122"/>
                  </a:rPr>
                  <a:t>n-bit branch history table</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也叫</a:t>
                </a:r>
                <a:r>
                  <a:rPr lang="en-US" altLang="zh-CN" sz="2400" dirty="0" smtClean="0">
                    <a:ea typeface="宋体" panose="02010600030101010101" pitchFamily="2" charset="-122"/>
                  </a:rPr>
                  <a:t>n-bit</a:t>
                </a:r>
                <a:r>
                  <a:rPr lang="zh-CN" altLang="en-US" sz="2400" dirty="0" smtClean="0">
                    <a:latin typeface="宋体" panose="02010600030101010101" pitchFamily="2" charset="-122"/>
                    <a:ea typeface="宋体" panose="02010600030101010101" pitchFamily="2" charset="-122"/>
                  </a:rPr>
                  <a:t>分支预测器</a:t>
                </a:r>
                <a:r>
                  <a:rPr lang="en-US" altLang="zh-CN" sz="2400" dirty="0" smtClean="0">
                    <a:latin typeface="宋体" panose="02010600030101010101" pitchFamily="2" charset="-122"/>
                    <a:ea typeface="宋体" panose="02010600030101010101" pitchFamily="2" charset="-122"/>
                  </a:rPr>
                  <a:t>)</a:t>
                </a:r>
              </a:p>
              <a:p>
                <a:endParaRPr lang="en-US" altLang="zh-CN" sz="2400" dirty="0">
                  <a:latin typeface="宋体" panose="02010600030101010101" pitchFamily="2" charset="-122"/>
                  <a:ea typeface="宋体" panose="02010600030101010101" pitchFamily="2" charset="-122"/>
                </a:endParaRPr>
              </a:p>
              <a:p>
                <a:r>
                  <a:rPr lang="zh-CN" altLang="en-US" sz="2400" dirty="0" smtClean="0">
                    <a:latin typeface="宋体" panose="02010600030101010101" pitchFamily="2" charset="-122"/>
                    <a:ea typeface="宋体" panose="02010600030101010101" pitchFamily="2" charset="-122"/>
                  </a:rPr>
                  <a:t>全局分支指令历史：</a:t>
                </a:r>
                <a:r>
                  <a:rPr lang="en-US" altLang="zh-CN" sz="2400" dirty="0" smtClean="0">
                    <a:ea typeface="宋体" panose="02010600030101010101" pitchFamily="2" charset="-122"/>
                  </a:rPr>
                  <a:t>m-bit</a:t>
                </a:r>
                <a:r>
                  <a:rPr lang="zh-CN" altLang="en-US" sz="2400" dirty="0" smtClean="0">
                    <a:latin typeface="宋体" panose="02010600030101010101" pitchFamily="2" charset="-122"/>
                    <a:ea typeface="宋体" panose="02010600030101010101" pitchFamily="2" charset="-122"/>
                  </a:rPr>
                  <a:t>移位寄存器，保存最近</a:t>
                </a:r>
                <a:r>
                  <a:rPr lang="en-US" altLang="zh-CN" sz="2400" dirty="0" smtClean="0">
                    <a:latin typeface="宋体" panose="02010600030101010101" pitchFamily="2" charset="-122"/>
                    <a:ea typeface="宋体" panose="02010600030101010101" pitchFamily="2" charset="-122"/>
                  </a:rPr>
                  <a:t>m</a:t>
                </a:r>
                <a:r>
                  <a:rPr lang="zh-CN" altLang="en-US" sz="2400" dirty="0" smtClean="0">
                    <a:latin typeface="宋体" panose="02010600030101010101" pitchFamily="2" charset="-122"/>
                    <a:ea typeface="宋体" panose="02010600030101010101" pitchFamily="2" charset="-122"/>
                  </a:rPr>
                  <a:t>条分支指令的转移方向，即上述的分支指令信息</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体现分支间的相关性</a:t>
                </a:r>
                <a:r>
                  <a:rPr lang="en-US" altLang="zh-CN" sz="2400" dirty="0" smtClean="0">
                    <a:latin typeface="宋体" panose="02010600030101010101" pitchFamily="2" charset="-122"/>
                    <a:ea typeface="宋体" panose="02010600030101010101" pitchFamily="2" charset="-122"/>
                  </a:rPr>
                  <a:t>)</a:t>
                </a:r>
              </a:p>
              <a:p>
                <a:endParaRPr lang="en-US" altLang="zh-CN" sz="2400" dirty="0">
                  <a:latin typeface="宋体" panose="02010600030101010101" pitchFamily="2" charset="-122"/>
                  <a:ea typeface="宋体" panose="02010600030101010101" pitchFamily="2" charset="-122"/>
                </a:endParaRPr>
              </a:p>
              <a:p>
                <a:r>
                  <a:rPr lang="zh-CN" altLang="en-US" sz="2400" dirty="0" smtClean="0">
                    <a:latin typeface="宋体" panose="02010600030101010101" pitchFamily="2" charset="-122"/>
                    <a:ea typeface="宋体" panose="02010600030101010101" pitchFamily="2" charset="-122"/>
                  </a:rPr>
                  <a:t>通常，一个</a:t>
                </a:r>
                <a:r>
                  <a:rPr lang="en-US" altLang="zh-CN" sz="2400" dirty="0" smtClean="0">
                    <a:ea typeface="宋体" panose="02010600030101010101" pitchFamily="2" charset="-122"/>
                  </a:rPr>
                  <a:t>(</a:t>
                </a:r>
                <a:r>
                  <a:rPr lang="en-US" altLang="zh-CN" sz="2400" dirty="0" err="1" smtClean="0">
                    <a:ea typeface="宋体" panose="02010600030101010101" pitchFamily="2" charset="-122"/>
                  </a:rPr>
                  <a:t>m,n</a:t>
                </a:r>
                <a:r>
                  <a:rPr lang="en-US" altLang="zh-CN" sz="2400" dirty="0" smtClean="0">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相关分支预测器用最近</a:t>
                </a:r>
                <a:r>
                  <a:rPr lang="en-US" altLang="zh-CN" sz="2400" dirty="0" smtClean="0">
                    <a:latin typeface="宋体" panose="02010600030101010101" pitchFamily="2" charset="-122"/>
                    <a:ea typeface="宋体" panose="02010600030101010101" pitchFamily="2" charset="-122"/>
                  </a:rPr>
                  <a:t>m</a:t>
                </a:r>
                <a:r>
                  <a:rPr lang="zh-CN" altLang="en-US" sz="2400" dirty="0" smtClean="0">
                    <a:latin typeface="宋体" panose="02010600030101010101" pitchFamily="2" charset="-122"/>
                    <a:ea typeface="宋体" panose="02010600030101010101" pitchFamily="2" charset="-122"/>
                  </a:rPr>
                  <a:t>条分支指令转移方向，从</a:t>
                </a:r>
                <a14:m>
                  <m:oMath xmlns:m="http://schemas.openxmlformats.org/officeDocument/2006/math">
                    <m:sSup>
                      <m:sSupPr>
                        <m:ctrlPr>
                          <a:rPr lang="en-US" altLang="zh-CN" sz="2400" i="1">
                            <a:latin typeface="Cambria Math" panose="02040503050406030204" pitchFamily="18" charset="0"/>
                            <a:ea typeface="宋体" panose="02010600030101010101" pitchFamily="2" charset="-122"/>
                          </a:rPr>
                        </m:ctrlPr>
                      </m:sSupPr>
                      <m:e>
                        <m:r>
                          <a:rPr lang="en-US" altLang="zh-CN" sz="2400">
                            <a:latin typeface="Cambria Math" panose="02040503050406030204" pitchFamily="18" charset="0"/>
                            <a:ea typeface="宋体" panose="02010600030101010101" pitchFamily="2" charset="-122"/>
                          </a:rPr>
                          <m:t>2</m:t>
                        </m:r>
                      </m:e>
                      <m:sup>
                        <m:r>
                          <a:rPr lang="en-US" altLang="zh-CN" sz="2400">
                            <a:latin typeface="Cambria Math" panose="02040503050406030204" pitchFamily="18" charset="0"/>
                            <a:ea typeface="宋体" panose="02010600030101010101" pitchFamily="2" charset="-122"/>
                          </a:rPr>
                          <m:t>𝑚</m:t>
                        </m:r>
                      </m:sup>
                    </m:sSup>
                    <m:r>
                      <a:rPr lang="zh-CN" altLang="en-US" sz="2400">
                        <a:latin typeface="Cambria Math" panose="02040503050406030204" pitchFamily="18" charset="0"/>
                        <a:ea typeface="宋体" panose="02010600030101010101" pitchFamily="2" charset="-122"/>
                      </a:rPr>
                      <m:t>个可选预测器中选中正确的预测器。</m:t>
                    </m:r>
                    <m:r>
                      <a:rPr lang="en-US" altLang="zh-CN" sz="2400">
                        <a:latin typeface="Cambria Math" panose="02040503050406030204" pitchFamily="18" charset="0"/>
                        <a:ea typeface="宋体" panose="02010600030101010101" pitchFamily="2" charset="-122"/>
                      </a:rPr>
                      <m:t> </m:t>
                    </m:r>
                  </m:oMath>
                </a14:m>
                <a:r>
                  <a:rPr lang="zh-CN" altLang="en-US" sz="2400" dirty="0" smtClean="0">
                    <a:latin typeface="宋体" panose="02010600030101010101" pitchFamily="2" charset="-122"/>
                    <a:ea typeface="宋体" panose="02010600030101010101" pitchFamily="2" charset="-122"/>
                  </a:rPr>
                  <a:t>每个可选的预测器都是同一</a:t>
                </a:r>
                <a:r>
                  <a:rPr lang="zh-CN" altLang="en-US" sz="2400" dirty="0">
                    <a:latin typeface="宋体" panose="02010600030101010101" pitchFamily="2" charset="-122"/>
                    <a:ea typeface="宋体" panose="02010600030101010101" pitchFamily="2" charset="-122"/>
                  </a:rPr>
                  <a:t>条</a:t>
                </a:r>
                <a:r>
                  <a:rPr lang="zh-CN" altLang="en-US" sz="2400" dirty="0" smtClean="0">
                    <a:latin typeface="宋体" panose="02010600030101010101" pitchFamily="2" charset="-122"/>
                    <a:ea typeface="宋体" panose="02010600030101010101" pitchFamily="2" charset="-122"/>
                  </a:rPr>
                  <a:t>分支指令的</a:t>
                </a:r>
                <a:r>
                  <a:rPr lang="en-US" altLang="zh-CN" sz="2400" dirty="0" smtClean="0">
                    <a:ea typeface="宋体" panose="02010600030101010101" pitchFamily="2" charset="-122"/>
                  </a:rPr>
                  <a:t>n-bit</a:t>
                </a:r>
                <a:r>
                  <a:rPr lang="zh-CN" altLang="en-US" sz="2400" dirty="0" smtClean="0">
                    <a:ea typeface="宋体" panose="02010600030101010101" pitchFamily="2" charset="-122"/>
                  </a:rPr>
                  <a:t>分支预测器，对应最近</a:t>
                </a:r>
                <a:r>
                  <a:rPr lang="en-US" altLang="zh-CN" sz="2400" dirty="0" smtClean="0">
                    <a:ea typeface="宋体" panose="02010600030101010101" pitchFamily="2" charset="-122"/>
                  </a:rPr>
                  <a:t>m</a:t>
                </a:r>
                <a:r>
                  <a:rPr lang="zh-CN" altLang="en-US" sz="2400" dirty="0" smtClean="0">
                    <a:ea typeface="宋体" panose="02010600030101010101" pitchFamily="2" charset="-122"/>
                  </a:rPr>
                  <a:t>条分支指令不同的转移情况。</a:t>
                </a:r>
                <a:endParaRPr lang="en-US" altLang="zh-CN" sz="2400" dirty="0">
                  <a:ea typeface="宋体" panose="02010600030101010101" pitchFamily="2" charset="-122"/>
                </a:endParaRPr>
              </a:p>
              <a:p>
                <a:endParaRPr lang="en-US" altLang="zh-CN" dirty="0"/>
              </a:p>
              <a:p>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0" y="1378424"/>
                <a:ext cx="9144000" cy="5447645"/>
              </a:xfrm>
              <a:prstGeom prst="rect">
                <a:avLst/>
              </a:prstGeom>
              <a:blipFill rotWithShape="0">
                <a:blip r:embed="rId2"/>
                <a:stretch>
                  <a:fillRect l="-1000" t="-1230" r="-3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16253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1886" y="147935"/>
            <a:ext cx="6632813" cy="4291461"/>
          </a:xfrm>
          <a:prstGeom prst="rect">
            <a:avLst/>
          </a:prstGeom>
        </p:spPr>
      </p:pic>
      <p:sp>
        <p:nvSpPr>
          <p:cNvPr id="4" name="文本框 3"/>
          <p:cNvSpPr txBox="1"/>
          <p:nvPr/>
        </p:nvSpPr>
        <p:spPr>
          <a:xfrm>
            <a:off x="6714699" y="1924334"/>
            <a:ext cx="2429301" cy="369332"/>
          </a:xfrm>
          <a:prstGeom prst="rect">
            <a:avLst/>
          </a:prstGeom>
          <a:noFill/>
        </p:spPr>
        <p:txBody>
          <a:bodyPr wrap="square" rtlCol="0">
            <a:spAutoFit/>
          </a:bodyPr>
          <a:lstStyle/>
          <a:p>
            <a:r>
              <a:rPr lang="en-US" altLang="zh-CN" dirty="0" smtClean="0">
                <a:latin typeface="宋体" panose="02010600030101010101" pitchFamily="2" charset="-122"/>
                <a:ea typeface="宋体" panose="02010600030101010101" pitchFamily="2" charset="-122"/>
              </a:rPr>
              <a:t>(</a:t>
            </a:r>
            <a:r>
              <a:rPr lang="en-US" altLang="zh-CN" dirty="0" smtClean="0"/>
              <a:t>2,2</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相关分支预测器</a:t>
            </a:r>
            <a:endParaRPr lang="zh-CN" altLang="en-US" dirty="0"/>
          </a:p>
        </p:txBody>
      </p:sp>
      <p:sp>
        <p:nvSpPr>
          <p:cNvPr id="5" name="文本框 4"/>
          <p:cNvSpPr txBox="1"/>
          <p:nvPr/>
        </p:nvSpPr>
        <p:spPr>
          <a:xfrm>
            <a:off x="0" y="4831307"/>
            <a:ext cx="9144000" cy="3139321"/>
          </a:xfrm>
          <a:prstGeom prst="rect">
            <a:avLst/>
          </a:prstGeom>
          <a:noFill/>
        </p:spPr>
        <p:txBody>
          <a:bodyPr wrap="square" rtlCol="0">
            <a:spAutoFit/>
          </a:bodyPr>
          <a:lstStyle/>
          <a:p>
            <a:r>
              <a:rPr lang="zh-CN" altLang="en-US" dirty="0" smtClean="0"/>
              <a:t>分支转移历史表含有</a:t>
            </a:r>
            <a:r>
              <a:rPr lang="en-US" altLang="zh-CN" dirty="0" smtClean="0"/>
              <a:t>64</a:t>
            </a:r>
            <a:r>
              <a:rPr lang="zh-CN" altLang="en-US" dirty="0" smtClean="0"/>
              <a:t>项，每项对应一个标准 </a:t>
            </a:r>
            <a:r>
              <a:rPr lang="en-US" altLang="zh-CN" dirty="0" smtClean="0"/>
              <a:t>2-bit</a:t>
            </a:r>
            <a:r>
              <a:rPr lang="zh-CN" altLang="en-US" dirty="0" smtClean="0"/>
              <a:t>分支预测器</a:t>
            </a:r>
            <a:r>
              <a:rPr lang="en-US" altLang="zh-CN" dirty="0" smtClean="0">
                <a:latin typeface="宋体" panose="02010600030101010101" pitchFamily="2" charset="-122"/>
                <a:ea typeface="宋体" panose="02010600030101010101" pitchFamily="2" charset="-122"/>
              </a:rPr>
              <a:t>(BHT,</a:t>
            </a:r>
            <a:r>
              <a:rPr lang="zh-CN" altLang="en-US" dirty="0" smtClean="0">
                <a:latin typeface="宋体" panose="02010600030101010101" pitchFamily="2" charset="-122"/>
                <a:ea typeface="宋体" panose="02010600030101010101" pitchFamily="2" charset="-122"/>
              </a:rPr>
              <a:t>前面第</a:t>
            </a:r>
            <a:r>
              <a:rPr lang="en-US" altLang="zh-CN" dirty="0" smtClean="0">
                <a:latin typeface="宋体" panose="02010600030101010101" pitchFamily="2" charset="-122"/>
                <a:ea typeface="宋体" panose="02010600030101010101" pitchFamily="2" charset="-122"/>
              </a:rPr>
              <a:t>2</a:t>
            </a:r>
            <a:r>
              <a:rPr lang="zh-CN" altLang="en-US" dirty="0" smtClean="0">
                <a:latin typeface="宋体" panose="02010600030101010101" pitchFamily="2" charset="-122"/>
                <a:ea typeface="宋体" panose="02010600030101010101" pitchFamily="2" charset="-122"/>
              </a:rPr>
              <a:t>章有介绍</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。分支转移历史表用分支指令地址的低</a:t>
            </a:r>
            <a:r>
              <a:rPr lang="en-US" altLang="zh-CN" dirty="0">
                <a:latin typeface="宋体" panose="02010600030101010101" pitchFamily="2" charset="-122"/>
                <a:ea typeface="宋体" panose="02010600030101010101" pitchFamily="2" charset="-122"/>
              </a:rPr>
              <a:t>4</a:t>
            </a:r>
            <a:r>
              <a:rPr lang="zh-CN" altLang="en-US" dirty="0" smtClean="0">
                <a:latin typeface="宋体" panose="02010600030101010101" pitchFamily="2" charset="-122"/>
                <a:ea typeface="宋体" panose="02010600030101010101" pitchFamily="2" charset="-122"/>
              </a:rPr>
              <a:t>位</a:t>
            </a:r>
            <a:r>
              <a:rPr lang="en-US" altLang="zh-CN" dirty="0" smtClean="0">
                <a:latin typeface="宋体" panose="02010600030101010101" pitchFamily="2" charset="-122"/>
                <a:ea typeface="宋体" panose="02010600030101010101" pitchFamily="2" charset="-122"/>
              </a:rPr>
              <a:t>+2</a:t>
            </a:r>
            <a:r>
              <a:rPr lang="zh-CN" altLang="en-US" dirty="0" smtClean="0">
                <a:latin typeface="宋体" panose="02010600030101010101" pitchFamily="2" charset="-122"/>
                <a:ea typeface="宋体" panose="02010600030101010101" pitchFamily="2" charset="-122"/>
              </a:rPr>
              <a:t>个全局位来检索。</a:t>
            </a:r>
            <a:endParaRPr lang="en-US" altLang="zh-CN" dirty="0" smtClean="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en-US" altLang="zh-CN" dirty="0" smtClean="0">
                <a:latin typeface="宋体" panose="02010600030101010101" pitchFamily="2" charset="-122"/>
                <a:ea typeface="宋体" panose="02010600030101010101" pitchFamily="2" charset="-122"/>
              </a:rPr>
              <a:t>2</a:t>
            </a:r>
            <a:r>
              <a:rPr lang="zh-CN" altLang="en-US" dirty="0" smtClean="0">
                <a:latin typeface="宋体" panose="02010600030101010101" pitchFamily="2" charset="-122"/>
                <a:ea typeface="宋体" panose="02010600030101010101" pitchFamily="2" charset="-122"/>
              </a:rPr>
              <a:t>个全局位表示最近两条指令转移行为，体现了分支指令间的相关性</a:t>
            </a:r>
            <a:endParaRPr lang="en-US" altLang="zh-CN" dirty="0" smtClean="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smtClean="0">
                <a:latin typeface="宋体" panose="02010600030101010101" pitchFamily="2" charset="-122"/>
                <a:ea typeface="宋体" panose="02010600030101010101" pitchFamily="2" charset="-122"/>
              </a:rPr>
              <a:t>针对最近两条分支指令的</a:t>
            </a:r>
            <a:r>
              <a:rPr lang="en-US" altLang="zh-CN" dirty="0" smtClean="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种</a:t>
            </a:r>
            <a:r>
              <a:rPr lang="zh-CN" altLang="en-US" dirty="0" smtClean="0">
                <a:latin typeface="宋体" panose="02010600030101010101" pitchFamily="2" charset="-122"/>
                <a:ea typeface="宋体" panose="02010600030101010101" pitchFamily="2" charset="-122"/>
              </a:rPr>
              <a:t>转移情况</a:t>
            </a:r>
            <a:r>
              <a:rPr lang="en-US" altLang="zh-CN" dirty="0" smtClean="0">
                <a:latin typeface="宋体" panose="02010600030101010101" pitchFamily="2" charset="-122"/>
                <a:ea typeface="宋体" panose="02010600030101010101" pitchFamily="2" charset="-122"/>
              </a:rPr>
              <a:t>(11,10,01,00)</a:t>
            </a:r>
            <a:r>
              <a:rPr lang="zh-CN" altLang="en-US" dirty="0" smtClean="0">
                <a:latin typeface="宋体" panose="02010600030101010101" pitchFamily="2" charset="-122"/>
                <a:ea typeface="宋体" panose="02010600030101010101" pitchFamily="2" charset="-122"/>
              </a:rPr>
              <a:t>，每种情况构建一个标准</a:t>
            </a:r>
            <a:r>
              <a:rPr lang="en-US" altLang="zh-CN" dirty="0" smtClean="0">
                <a:latin typeface="宋体" panose="02010600030101010101" pitchFamily="2" charset="-122"/>
                <a:ea typeface="宋体" panose="02010600030101010101" pitchFamily="2" charset="-122"/>
              </a:rPr>
              <a:t>2-bit</a:t>
            </a:r>
            <a:r>
              <a:rPr lang="zh-CN" altLang="en-US" dirty="0" smtClean="0">
                <a:latin typeface="宋体" panose="02010600030101010101" pitchFamily="2" charset="-122"/>
                <a:ea typeface="宋体" panose="02010600030101010101" pitchFamily="2" charset="-122"/>
              </a:rPr>
              <a:t>分支预测器。</a:t>
            </a:r>
            <a:endParaRPr lang="en-US" altLang="zh-CN" dirty="0" smtClean="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smtClean="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33208620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18614" y="659033"/>
            <a:ext cx="7970292" cy="4753100"/>
          </a:xfrm>
          <a:prstGeom prst="rect">
            <a:avLst/>
          </a:prstGeom>
        </p:spPr>
      </p:pic>
      <p:sp>
        <p:nvSpPr>
          <p:cNvPr id="4" name="文本框 3"/>
          <p:cNvSpPr txBox="1"/>
          <p:nvPr/>
        </p:nvSpPr>
        <p:spPr>
          <a:xfrm>
            <a:off x="1555845" y="5786651"/>
            <a:ext cx="6305266" cy="369332"/>
          </a:xfrm>
          <a:prstGeom prst="rect">
            <a:avLst/>
          </a:prstGeom>
          <a:noFill/>
        </p:spPr>
        <p:txBody>
          <a:bodyPr wrap="square" rtlCol="0">
            <a:spAutoFit/>
          </a:bodyPr>
          <a:lstStyle/>
          <a:p>
            <a:r>
              <a:rPr lang="zh-CN" altLang="en-US" dirty="0" smtClean="0"/>
              <a:t>相关分支预测器与标准</a:t>
            </a:r>
            <a:r>
              <a:rPr lang="en-US" altLang="zh-CN" dirty="0" smtClean="0"/>
              <a:t>2-bit BHT</a:t>
            </a:r>
            <a:r>
              <a:rPr lang="zh-CN" altLang="en-US" dirty="0" smtClean="0"/>
              <a:t>转移历史表预测器性能比较</a:t>
            </a:r>
            <a:endParaRPr lang="zh-CN" altLang="en-US" dirty="0"/>
          </a:p>
        </p:txBody>
      </p:sp>
    </p:spTree>
    <p:extLst>
      <p:ext uri="{BB962C8B-B14F-4D97-AF65-F5344CB8AC3E}">
        <p14:creationId xmlns:p14="http://schemas.microsoft.com/office/powerpoint/2010/main" val="22146537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441544" y="269544"/>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竞赛预测器</a:t>
            </a:r>
            <a:endParaRPr lang="zh-CN" altLang="en-US" sz="4000" b="1" kern="0" dirty="0">
              <a:solidFill>
                <a:srgbClr val="800000"/>
              </a:solidFill>
              <a:latin typeface="Arial" panose="020B0604020202020204" pitchFamily="34" charset="0"/>
              <a:ea typeface="黑体" panose="02010609060101010101" pitchFamily="49" charset="-122"/>
            </a:endParaRPr>
          </a:p>
        </p:txBody>
      </p:sp>
      <p:pic>
        <p:nvPicPr>
          <p:cNvPr id="3" name="图片 2"/>
          <p:cNvPicPr>
            <a:picLocks noChangeAspect="1"/>
          </p:cNvPicPr>
          <p:nvPr/>
        </p:nvPicPr>
        <p:blipFill>
          <a:blip r:embed="rId2"/>
          <a:stretch>
            <a:fillRect/>
          </a:stretch>
        </p:blipFill>
        <p:spPr>
          <a:xfrm>
            <a:off x="799361" y="2724835"/>
            <a:ext cx="7108552" cy="4048095"/>
          </a:xfrm>
          <a:prstGeom prst="rect">
            <a:avLst/>
          </a:prstGeom>
        </p:spPr>
      </p:pic>
      <p:sp>
        <p:nvSpPr>
          <p:cNvPr id="4" name="文本框 3"/>
          <p:cNvSpPr txBox="1"/>
          <p:nvPr/>
        </p:nvSpPr>
        <p:spPr>
          <a:xfrm>
            <a:off x="0" y="1332257"/>
            <a:ext cx="9144000" cy="1015663"/>
          </a:xfrm>
          <a:prstGeom prst="rect">
            <a:avLst/>
          </a:prstGeom>
          <a:noFill/>
        </p:spPr>
        <p:txBody>
          <a:bodyPr wrap="square" rtlCol="0">
            <a:spAutoFit/>
          </a:bodyPr>
          <a:lstStyle/>
          <a:p>
            <a:r>
              <a:rPr lang="zh-CN" altLang="en-US" sz="2000" dirty="0" smtClean="0"/>
              <a:t>竞赛预测器使用多个预测器，一个基于全局信息</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多条分支指令转移历史</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，另外一个基于局部信息</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某条分支指令最近若干次执行时转移情况</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。再用一个选择器针对特定分支指令选择合适的预测器。</a:t>
            </a:r>
            <a:endParaRPr lang="zh-CN" altLang="en-US" sz="2000" dirty="0"/>
          </a:p>
        </p:txBody>
      </p:sp>
    </p:spTree>
    <p:extLst>
      <p:ext uri="{BB962C8B-B14F-4D97-AF65-F5344CB8AC3E}">
        <p14:creationId xmlns:p14="http://schemas.microsoft.com/office/powerpoint/2010/main" val="9172642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191880"/>
            <a:ext cx="9144000" cy="3139321"/>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dirty="0" smtClean="0"/>
              <a:t>全局预测器</a:t>
            </a:r>
            <a:endParaRPr lang="en-US" altLang="zh-CN" sz="2000" dirty="0" smtClean="0"/>
          </a:p>
          <a:p>
            <a:r>
              <a:rPr lang="en-US" altLang="zh-CN" sz="2000" dirty="0" smtClean="0"/>
              <a:t>——</a:t>
            </a:r>
            <a:r>
              <a:rPr lang="zh-CN" altLang="en-US" sz="2000" dirty="0" smtClean="0"/>
              <a:t>含有</a:t>
            </a:r>
            <a:r>
              <a:rPr lang="en-US" altLang="zh-CN" sz="2000" dirty="0"/>
              <a:t>2</a:t>
            </a:r>
            <a:r>
              <a:rPr lang="en-US" altLang="zh-CN" sz="2000" baseline="30000" dirty="0"/>
              <a:t>m</a:t>
            </a:r>
            <a:r>
              <a:rPr lang="zh-CN" altLang="en-US" sz="2000" dirty="0" smtClean="0"/>
              <a:t>个表项的表格，使用最近</a:t>
            </a:r>
            <a:r>
              <a:rPr lang="en-US" altLang="zh-CN" sz="2000" dirty="0" smtClean="0"/>
              <a:t>m</a:t>
            </a:r>
            <a:r>
              <a:rPr lang="zh-CN" altLang="en-US" sz="2000" dirty="0" smtClean="0"/>
              <a:t>条分支指令的转移情况来检索，比如</a:t>
            </a:r>
            <a:r>
              <a:rPr lang="en-US" altLang="zh-CN" sz="2000" dirty="0" smtClean="0"/>
              <a:t>m=10</a:t>
            </a:r>
          </a:p>
          <a:p>
            <a:r>
              <a:rPr lang="en-US" altLang="zh-CN" sz="2000" dirty="0" smtClean="0"/>
              <a:t>——</a:t>
            </a:r>
            <a:r>
              <a:rPr lang="zh-CN" altLang="en-US" sz="2000" dirty="0" smtClean="0"/>
              <a:t>每个表项是一个标准的</a:t>
            </a:r>
            <a:r>
              <a:rPr lang="en-US" altLang="zh-CN" sz="2000" dirty="0" smtClean="0"/>
              <a:t>2-bit</a:t>
            </a:r>
            <a:r>
              <a:rPr lang="zh-CN" altLang="en-US" sz="2000" dirty="0" smtClean="0"/>
              <a:t>预测器</a:t>
            </a:r>
            <a:endParaRPr lang="en-US" altLang="zh-CN" sz="2000" dirty="0" smtClean="0"/>
          </a:p>
          <a:p>
            <a:endParaRPr lang="en-US" altLang="zh-CN" dirty="0"/>
          </a:p>
          <a:p>
            <a:pPr marL="342900" indent="-342900">
              <a:buFont typeface="Wingdings" panose="05000000000000000000" pitchFamily="2" charset="2"/>
              <a:buChar char="l"/>
            </a:pPr>
            <a:r>
              <a:rPr lang="zh-CN" altLang="en-US" sz="2000" dirty="0" smtClean="0"/>
              <a:t>局部预测器</a:t>
            </a:r>
            <a:endParaRPr lang="en-US" altLang="zh-CN" sz="2000" dirty="0" smtClean="0"/>
          </a:p>
          <a:p>
            <a:r>
              <a:rPr lang="en-US" altLang="zh-CN" sz="2000" dirty="0" smtClean="0"/>
              <a:t>——</a:t>
            </a:r>
            <a:r>
              <a:rPr lang="zh-CN" altLang="en-US" sz="2000" dirty="0" smtClean="0"/>
              <a:t>一个两级预测器。第一级是局部转移历史表，包含</a:t>
            </a:r>
            <a:r>
              <a:rPr lang="en-US" altLang="zh-CN" sz="2000" dirty="0" smtClean="0"/>
              <a:t>1024</a:t>
            </a:r>
            <a:r>
              <a:rPr lang="zh-CN" altLang="en-US" sz="2000" dirty="0" smtClean="0"/>
              <a:t>个表项。每个表项存放一个</a:t>
            </a:r>
            <a:r>
              <a:rPr lang="en-US" altLang="zh-CN" sz="2000" dirty="0" smtClean="0"/>
              <a:t>1-</a:t>
            </a:r>
            <a:r>
              <a:rPr lang="zh-CN" altLang="en-US" sz="2000" dirty="0" smtClean="0"/>
              <a:t>位的二级制数。表示一条分支指令最近</a:t>
            </a:r>
            <a:r>
              <a:rPr lang="en-US" altLang="zh-CN" sz="2000" dirty="0" smtClean="0"/>
              <a:t>10</a:t>
            </a:r>
            <a:r>
              <a:rPr lang="zh-CN" altLang="en-US" sz="2000" dirty="0" smtClean="0"/>
              <a:t>次的转移情况</a:t>
            </a:r>
            <a:r>
              <a:rPr lang="en-US" altLang="zh-CN" sz="2000" dirty="0" smtClean="0">
                <a:latin typeface="宋体" panose="02010600030101010101" pitchFamily="2" charset="-122"/>
                <a:ea typeface="宋体" panose="02010600030101010101" pitchFamily="2" charset="-122"/>
              </a:rPr>
              <a:t>(1</a:t>
            </a:r>
            <a:r>
              <a:rPr lang="zh-CN" altLang="en-US" sz="2000" dirty="0" smtClean="0">
                <a:latin typeface="宋体" panose="02010600030101010101" pitchFamily="2" charset="-122"/>
                <a:ea typeface="宋体" panose="02010600030101010101" pitchFamily="2" charset="-122"/>
              </a:rPr>
              <a:t>转移成功，</a:t>
            </a:r>
            <a:r>
              <a:rPr lang="en-US" altLang="zh-CN" sz="2000" dirty="0" smtClean="0">
                <a:latin typeface="宋体" panose="02010600030101010101" pitchFamily="2" charset="-122"/>
                <a:ea typeface="宋体" panose="02010600030101010101" pitchFamily="2" charset="-122"/>
              </a:rPr>
              <a:t>0</a:t>
            </a:r>
            <a:r>
              <a:rPr lang="zh-CN" altLang="en-US" sz="2000" dirty="0" smtClean="0">
                <a:latin typeface="宋体" panose="02010600030101010101" pitchFamily="2" charset="-122"/>
                <a:ea typeface="宋体" panose="02010600030101010101" pitchFamily="2" charset="-122"/>
              </a:rPr>
              <a:t>转移不成功</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。用分支指令地址来检索局部历史表。</a:t>
            </a:r>
            <a:endParaRPr lang="en-US" altLang="zh-CN" sz="2000" dirty="0" smtClean="0">
              <a:latin typeface="宋体" panose="02010600030101010101" pitchFamily="2" charset="-122"/>
              <a:ea typeface="宋体" panose="02010600030101010101" pitchFamily="2" charset="-122"/>
            </a:endParaRPr>
          </a:p>
          <a:p>
            <a:r>
              <a:rPr lang="en-US" altLang="zh-CN" sz="2000" dirty="0"/>
              <a:t>——</a:t>
            </a:r>
            <a:r>
              <a:rPr lang="zh-CN" altLang="en-US" sz="2000" dirty="0" smtClean="0">
                <a:latin typeface="宋体" panose="02010600030101010101" pitchFamily="2" charset="-122"/>
                <a:ea typeface="宋体" panose="02010600030101010101" pitchFamily="2" charset="-122"/>
              </a:rPr>
              <a:t>用选中的表项里的</a:t>
            </a:r>
            <a:r>
              <a:rPr lang="en-US" altLang="zh-CN" sz="2000" dirty="0" smtClean="0">
                <a:latin typeface="宋体" panose="02010600030101010101" pitchFamily="2" charset="-122"/>
                <a:ea typeface="宋体" panose="02010600030101010101" pitchFamily="2" charset="-122"/>
              </a:rPr>
              <a:t>10</a:t>
            </a:r>
            <a:r>
              <a:rPr lang="zh-CN" altLang="en-US" sz="2000" dirty="0" smtClean="0">
                <a:latin typeface="宋体" panose="02010600030101010101" pitchFamily="2" charset="-122"/>
                <a:ea typeface="宋体" panose="02010600030101010101" pitchFamily="2" charset="-122"/>
              </a:rPr>
              <a:t>位二进制数去检索二级表格</a:t>
            </a:r>
            <a:r>
              <a:rPr lang="en-US" altLang="zh-CN" sz="2000" dirty="0" smtClean="0">
                <a:latin typeface="宋体" panose="02010600030101010101" pitchFamily="2" charset="-122"/>
                <a:ea typeface="宋体" panose="02010600030101010101" pitchFamily="2" charset="-122"/>
              </a:rPr>
              <a:t>(1K</a:t>
            </a:r>
            <a:r>
              <a:rPr lang="zh-CN" altLang="en-US" sz="2000" dirty="0" smtClean="0">
                <a:latin typeface="宋体" panose="02010600030101010101" pitchFamily="2" charset="-122"/>
                <a:ea typeface="宋体" panose="02010600030101010101" pitchFamily="2" charset="-122"/>
              </a:rPr>
              <a:t>表项，每个表项是一个</a:t>
            </a:r>
            <a:r>
              <a:rPr lang="en-US" altLang="zh-CN" sz="2000" dirty="0" smtClean="0">
                <a:latin typeface="宋体" panose="02010600030101010101" pitchFamily="2" charset="-122"/>
                <a:ea typeface="宋体" panose="02010600030101010101" pitchFamily="2" charset="-122"/>
              </a:rPr>
              <a:t>2-bit</a:t>
            </a:r>
            <a:r>
              <a:rPr lang="zh-CN" altLang="en-US" sz="2000" dirty="0" smtClean="0">
                <a:latin typeface="宋体" panose="02010600030101010101" pitchFamily="2" charset="-122"/>
                <a:ea typeface="宋体" panose="02010600030101010101" pitchFamily="2" charset="-122"/>
              </a:rPr>
              <a:t>饱和计数器</a:t>
            </a:r>
            <a:r>
              <a:rPr lang="en-US" altLang="zh-CN" sz="2000" dirty="0" smtClean="0">
                <a:ea typeface="宋体" panose="02010600030101010101" pitchFamily="2" charset="-122"/>
              </a:rPr>
              <a:t>saturating counter</a:t>
            </a:r>
            <a:r>
              <a:rPr lang="en-US" altLang="zh-CN" sz="2000" dirty="0" smtClean="0">
                <a:latin typeface="宋体" panose="02010600030101010101" pitchFamily="2" charset="-122"/>
                <a:ea typeface="宋体" panose="02010600030101010101" pitchFamily="2" charset="-122"/>
              </a:rPr>
              <a:t>)</a:t>
            </a:r>
            <a:endParaRPr lang="zh-CN" altLang="en-US" sz="2000" dirty="0"/>
          </a:p>
        </p:txBody>
      </p:sp>
      <p:sp>
        <p:nvSpPr>
          <p:cNvPr id="4" name="Rectangle 4">
            <a:extLst>
              <a:ext uri="{FF2B5EF4-FFF2-40B4-BE49-F238E27FC236}">
                <a16:creationId xmlns:lc="http://schemas.openxmlformats.org/drawingml/2006/lockedCanvas" xmlns:a16="http://schemas.microsoft.com/office/drawing/2014/main" xmlns="" id="{699AE87D-2DF9-4B95-B1AE-8755282F8F41}"/>
              </a:ext>
            </a:extLst>
          </p:cNvPr>
          <p:cNvSpPr>
            <a:spLocks noChangeArrowheads="1"/>
          </p:cNvSpPr>
          <p:nvPr/>
        </p:nvSpPr>
        <p:spPr bwMode="auto">
          <a:xfrm>
            <a:off x="104635" y="5056757"/>
            <a:ext cx="1732128" cy="533400"/>
          </a:xfrm>
          <a:prstGeom prst="rect">
            <a:avLst/>
          </a:prstGeom>
          <a:solidFill>
            <a:srgbClr val="00CC99"/>
          </a:solidFill>
          <a:ln w="9525">
            <a:solidFill>
              <a:srgbClr val="000000"/>
            </a:solidFill>
            <a:miter lim="800000"/>
            <a:headEnd/>
            <a:tailEnd/>
          </a:ln>
        </p:spPr>
        <p:txBody>
          <a:bodyPr wrap="none" anchor="ctr"/>
          <a:lstStyle>
            <a:defPPr>
              <a:defRPr lang="en-US"/>
            </a:defPPr>
            <a:lvl1pPr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Calibri" panose="020F0502020204030204" pitchFamily="34" charset="0"/>
              </a:rPr>
              <a:t>分支指令地址</a:t>
            </a:r>
            <a:endPar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 name="Line 5">
            <a:extLst>
              <a:ext uri="{FF2B5EF4-FFF2-40B4-BE49-F238E27FC236}">
                <a16:creationId xmlns:lc="http://schemas.openxmlformats.org/drawingml/2006/lockedCanvas" xmlns:a16="http://schemas.microsoft.com/office/drawing/2014/main" xmlns="" id="{274DBC97-87AA-40F4-A832-507302176752}"/>
              </a:ext>
            </a:extLst>
          </p:cNvPr>
          <p:cNvSpPr>
            <a:spLocks noChangeShapeType="1"/>
          </p:cNvSpPr>
          <p:nvPr/>
        </p:nvSpPr>
        <p:spPr bwMode="auto">
          <a:xfrm flipH="1">
            <a:off x="1824816" y="5323457"/>
            <a:ext cx="863793" cy="0"/>
          </a:xfrm>
          <a:prstGeom prst="line">
            <a:avLst/>
          </a:prstGeom>
          <a:noFill/>
          <a:ln w="38100">
            <a:solidFill>
              <a:srgbClr val="000000"/>
            </a:solidFill>
            <a:round/>
            <a:headEnd type="triangle" w="med" len="med"/>
            <a:tailEnd type="non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6" name="Rectangle 6">
            <a:extLst>
              <a:ext uri="{FF2B5EF4-FFF2-40B4-BE49-F238E27FC236}">
                <a16:creationId xmlns:lc="http://schemas.openxmlformats.org/drawingml/2006/lockedCanvas" xmlns:a16="http://schemas.microsoft.com/office/drawing/2014/main" xmlns="" id="{B48CFBBB-06FA-4403-AEB8-2E3F16C8F26F}"/>
              </a:ext>
            </a:extLst>
          </p:cNvPr>
          <p:cNvSpPr>
            <a:spLocks noChangeArrowheads="1"/>
          </p:cNvSpPr>
          <p:nvPr/>
        </p:nvSpPr>
        <p:spPr bwMode="auto">
          <a:xfrm>
            <a:off x="6105081" y="3940936"/>
            <a:ext cx="2635156" cy="2395182"/>
          </a:xfrm>
          <a:prstGeom prst="rect">
            <a:avLst/>
          </a:prstGeom>
          <a:solidFill>
            <a:srgbClr val="00CC99"/>
          </a:solidFill>
          <a:ln w="9525">
            <a:solidFill>
              <a:srgbClr val="000000"/>
            </a:solidFill>
            <a:miter lim="800000"/>
            <a:headEnd/>
            <a:tailEnd/>
          </a:ln>
        </p:spPr>
        <p:txBody>
          <a:bodyPr wrap="none" anchor="ctr"/>
          <a:lstStyle>
            <a:defPPr>
              <a:defRPr lang="en-US"/>
            </a:defPPr>
            <a:lvl1pPr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Calibri" panose="020F0502020204030204" pitchFamily="34" charset="0"/>
              </a:rPr>
              <a:t>1K</a:t>
            </a:r>
            <a:r>
              <a:rPr lang="zh-CN" altLang="en-US" sz="2000" dirty="0">
                <a:solidFill>
                  <a:srgbClr val="000000"/>
                </a:solidFill>
                <a:latin typeface="Calibri" panose="020F0502020204030204" pitchFamily="34" charset="0"/>
                <a:cs typeface="Calibri" panose="020F0502020204030204" pitchFamily="34" charset="0"/>
              </a:rPr>
              <a:t> </a:t>
            </a:r>
            <a:r>
              <a:rPr lang="en-US" altLang="zh-CN" sz="2000" dirty="0" smtClean="0">
                <a:solidFill>
                  <a:srgbClr val="000000"/>
                </a:solidFill>
                <a:latin typeface="Calibri" panose="020F0502020204030204" pitchFamily="34" charset="0"/>
                <a:cs typeface="Calibri" panose="020F0502020204030204" pitchFamily="34" charset="0"/>
              </a:rPr>
              <a:t>2-bit</a:t>
            </a:r>
            <a:r>
              <a:rPr lang="zh-CN" altLang="en-US" sz="2000" dirty="0" smtClean="0">
                <a:solidFill>
                  <a:srgbClr val="000000"/>
                </a:solidFill>
                <a:latin typeface="Calibri" panose="020F0502020204030204" pitchFamily="34" charset="0"/>
                <a:cs typeface="Calibri" panose="020F0502020204030204" pitchFamily="34" charset="0"/>
              </a:rPr>
              <a:t>饱和计数器</a:t>
            </a:r>
            <a:endParaRPr lang="en-US" altLang="zh-CN" sz="2000" dirty="0" smtClean="0">
              <a:solidFill>
                <a:srgbClr val="000000"/>
              </a:solidFill>
              <a:latin typeface="Calibri" panose="020F0502020204030204" pitchFamily="34" charset="0"/>
              <a:cs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2000" dirty="0" smtClean="0">
                <a:solidFill>
                  <a:srgbClr val="000000"/>
                </a:solidFill>
                <a:latin typeface="Calibri" panose="020F0502020204030204" pitchFamily="34" charset="0"/>
                <a:cs typeface="Calibri" panose="020F0502020204030204" pitchFamily="34" charset="0"/>
              </a:rPr>
              <a:t>组成的二级表</a:t>
            </a:r>
            <a:endPar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Line 7">
            <a:extLst>
              <a:ext uri="{FF2B5EF4-FFF2-40B4-BE49-F238E27FC236}">
                <a16:creationId xmlns:lc="http://schemas.openxmlformats.org/drawingml/2006/lockedCanvas" xmlns:a16="http://schemas.microsoft.com/office/drawing/2014/main" xmlns="" id="{2E2C073D-04C8-4548-A308-1605521D4CDB}"/>
              </a:ext>
            </a:extLst>
          </p:cNvPr>
          <p:cNvSpPr>
            <a:spLocks noChangeShapeType="1"/>
          </p:cNvSpPr>
          <p:nvPr/>
        </p:nvSpPr>
        <p:spPr bwMode="auto">
          <a:xfrm>
            <a:off x="4572000" y="5276741"/>
            <a:ext cx="1473380" cy="109"/>
          </a:xfrm>
          <a:prstGeom prst="line">
            <a:avLst/>
          </a:prstGeom>
          <a:noFill/>
          <a:ln w="38100">
            <a:solidFill>
              <a:srgbClr val="000000"/>
            </a:solidFill>
            <a:round/>
            <a:headEnd type="non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Rectangle 11">
            <a:extLst>
              <a:ext uri="{FF2B5EF4-FFF2-40B4-BE49-F238E27FC236}">
                <a16:creationId xmlns:lc="http://schemas.openxmlformats.org/drawingml/2006/lockedCanvas" xmlns:a16="http://schemas.microsoft.com/office/drawing/2014/main" xmlns="" id="{93D8F788-90F8-4299-B74B-1309084C5C94}"/>
              </a:ext>
            </a:extLst>
          </p:cNvPr>
          <p:cNvSpPr>
            <a:spLocks noChangeArrowheads="1"/>
          </p:cNvSpPr>
          <p:nvPr/>
        </p:nvSpPr>
        <p:spPr bwMode="auto">
          <a:xfrm>
            <a:off x="2715898" y="4419262"/>
            <a:ext cx="2438400" cy="1676400"/>
          </a:xfrm>
          <a:prstGeom prst="rect">
            <a:avLst/>
          </a:prstGeom>
          <a:solidFill>
            <a:srgbClr val="CCCCFF"/>
          </a:solidFill>
          <a:ln w="9525">
            <a:solidFill>
              <a:srgbClr val="000000"/>
            </a:solidFill>
            <a:miter lim="800000"/>
            <a:headEnd/>
            <a:tailEnd/>
          </a:ln>
        </p:spPr>
        <p:txBody>
          <a:bodyPr wrap="none" anchor="ctr"/>
          <a:lstStyle>
            <a:defPPr>
              <a:defRPr lang="en-US"/>
            </a:defPPr>
            <a:lvl1pPr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9pPr>
          </a:lstStyle>
          <a:p>
            <a:pPr lvl="0" algn="ctr" eaLnBrk="1" hangingPunct="1"/>
            <a:r>
              <a:rPr lang="en-US" altLang="en-US" sz="1800" dirty="0" smtClean="0">
                <a:solidFill>
                  <a:srgbClr val="000000"/>
                </a:solidFill>
                <a:latin typeface="Calibri" panose="020F0502020204030204" pitchFamily="34" charset="0"/>
                <a:cs typeface="Calibri" panose="020F0502020204030204" pitchFamily="34" charset="0"/>
              </a:rPr>
              <a:t>10110 11011</a:t>
            </a:r>
            <a:endParaRPr lang="en-US" altLang="en-US" sz="1800" dirty="0">
              <a:solidFill>
                <a:srgbClr val="000000"/>
              </a:solidFill>
              <a:latin typeface="Calibri" panose="020F0502020204030204" pitchFamily="34" charset="0"/>
              <a:cs typeface="Calibri" panose="020F0502020204030204" pitchFamily="34" charset="0"/>
            </a:endParaRPr>
          </a:p>
        </p:txBody>
      </p:sp>
      <p:cxnSp>
        <p:nvCxnSpPr>
          <p:cNvPr id="9" name="直接连接符 8"/>
          <p:cNvCxnSpPr/>
          <p:nvPr/>
        </p:nvCxnSpPr>
        <p:spPr bwMode="auto">
          <a:xfrm>
            <a:off x="2744334" y="5056757"/>
            <a:ext cx="2438400" cy="0"/>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10" name="直接连接符 9"/>
          <p:cNvCxnSpPr/>
          <p:nvPr/>
        </p:nvCxnSpPr>
        <p:spPr bwMode="auto">
          <a:xfrm>
            <a:off x="2752291" y="5513696"/>
            <a:ext cx="2438400" cy="0"/>
          </a:xfrm>
          <a:prstGeom prst="line">
            <a:avLst/>
          </a:prstGeom>
          <a:solidFill>
            <a:schemeClr val="bg1"/>
          </a:solidFill>
          <a:ln w="12700" cap="flat" cmpd="sng" algn="ctr">
            <a:solidFill>
              <a:schemeClr val="tx1"/>
            </a:solidFill>
            <a:prstDash val="solid"/>
            <a:round/>
            <a:headEnd type="none" w="med" len="med"/>
            <a:tailEnd type="none" w="med" len="med"/>
          </a:ln>
          <a:effectLst/>
        </p:spPr>
      </p:cxnSp>
      <p:sp>
        <p:nvSpPr>
          <p:cNvPr id="11" name="Text Box 14">
            <a:extLst>
              <a:ext uri="{FF2B5EF4-FFF2-40B4-BE49-F238E27FC236}">
                <a16:creationId xmlns="" xmlns:a16="http://schemas.microsoft.com/office/drawing/2014/main" id="{CF8F9116-4FEA-4858-B188-A89ED8C14305}"/>
              </a:ext>
            </a:extLst>
          </p:cNvPr>
          <p:cNvSpPr txBox="1">
            <a:spLocks noChangeArrowheads="1"/>
          </p:cNvSpPr>
          <p:nvPr/>
        </p:nvSpPr>
        <p:spPr bwMode="auto">
          <a:xfrm>
            <a:off x="138971" y="4154796"/>
            <a:ext cx="22397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zh-CN" altLang="en-US" sz="1600" dirty="0" smtClean="0">
                <a:latin typeface="Calibri" panose="020F0502020204030204" pitchFamily="34" charset="0"/>
                <a:cs typeface="Calibri" panose="020F0502020204030204" pitchFamily="34" charset="0"/>
              </a:rPr>
              <a:t>用分支指令地址低</a:t>
            </a:r>
            <a:r>
              <a:rPr lang="en-US" altLang="zh-CN" sz="1600" dirty="0" smtClean="0">
                <a:latin typeface="Calibri" panose="020F0502020204030204" pitchFamily="34" charset="0"/>
                <a:cs typeface="Calibri" panose="020F0502020204030204" pitchFamily="34" charset="0"/>
              </a:rPr>
              <a:t>10</a:t>
            </a:r>
            <a:r>
              <a:rPr lang="zh-CN" altLang="en-US" sz="1600" dirty="0" smtClean="0">
                <a:latin typeface="Calibri" panose="020F0502020204030204" pitchFamily="34" charset="0"/>
                <a:cs typeface="Calibri" panose="020F0502020204030204" pitchFamily="34" charset="0"/>
              </a:rPr>
              <a:t>位</a:t>
            </a:r>
            <a:endParaRPr lang="en-US" altLang="zh-CN" sz="1600" dirty="0" smtClean="0">
              <a:latin typeface="Calibri" panose="020F0502020204030204" pitchFamily="34" charset="0"/>
              <a:cs typeface="Calibri" panose="020F0502020204030204" pitchFamily="34" charset="0"/>
            </a:endParaRPr>
          </a:p>
          <a:p>
            <a:pPr algn="ctr" eaLnBrk="1" hangingPunct="1">
              <a:spcBef>
                <a:spcPct val="0"/>
              </a:spcBef>
              <a:buFontTx/>
              <a:buNone/>
            </a:pPr>
            <a:r>
              <a:rPr lang="zh-CN" altLang="en-US" sz="1600" dirty="0" smtClean="0">
                <a:latin typeface="Calibri" panose="020F0502020204030204" pitchFamily="34" charset="0"/>
                <a:cs typeface="Calibri" panose="020F0502020204030204" pitchFamily="34" charset="0"/>
              </a:rPr>
              <a:t>检索局部历史表</a:t>
            </a:r>
            <a:endParaRPr lang="en-US" altLang="en-US" sz="1600" dirty="0">
              <a:latin typeface="Calibri" panose="020F0502020204030204" pitchFamily="34" charset="0"/>
              <a:cs typeface="Calibri" panose="020F0502020204030204" pitchFamily="34" charset="0"/>
            </a:endParaRPr>
          </a:p>
        </p:txBody>
      </p:sp>
      <p:sp>
        <p:nvSpPr>
          <p:cNvPr id="12" name="Text Box 10">
            <a:extLst>
              <a:ext uri="{FF2B5EF4-FFF2-40B4-BE49-F238E27FC236}">
                <a16:creationId xmlns="" xmlns:a16="http://schemas.microsoft.com/office/drawing/2014/main" id="{543731CD-E82E-4407-86EC-A7787600E2B3}"/>
              </a:ext>
            </a:extLst>
          </p:cNvPr>
          <p:cNvSpPr txBox="1">
            <a:spLocks noChangeArrowheads="1"/>
          </p:cNvSpPr>
          <p:nvPr/>
        </p:nvSpPr>
        <p:spPr bwMode="auto">
          <a:xfrm>
            <a:off x="0" y="6066451"/>
            <a:ext cx="30843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zh-CN" altLang="en-US" sz="1600" dirty="0" smtClean="0">
                <a:latin typeface="Calibri" panose="020F0502020204030204" pitchFamily="34" charset="0"/>
                <a:cs typeface="Calibri" panose="020F0502020204030204" pitchFamily="34" charset="0"/>
              </a:rPr>
              <a:t>含</a:t>
            </a:r>
            <a:r>
              <a:rPr lang="en-US" altLang="zh-CN" sz="1600" dirty="0" smtClean="0">
                <a:latin typeface="Calibri" panose="020F0502020204030204" pitchFamily="34" charset="0"/>
                <a:cs typeface="Calibri" panose="020F0502020204030204" pitchFamily="34" charset="0"/>
              </a:rPr>
              <a:t>1K</a:t>
            </a:r>
            <a:r>
              <a:rPr lang="zh-CN" altLang="en-US" sz="1600" dirty="0" smtClean="0">
                <a:latin typeface="Calibri" panose="020F0502020204030204" pitchFamily="34" charset="0"/>
                <a:cs typeface="Calibri" panose="020F0502020204030204" pitchFamily="34" charset="0"/>
              </a:rPr>
              <a:t>表项的局部历史表，每个表项记录一条分支指令最近</a:t>
            </a:r>
            <a:r>
              <a:rPr lang="en-US" altLang="zh-CN" sz="1600" dirty="0" smtClean="0">
                <a:latin typeface="Calibri" panose="020F0502020204030204" pitchFamily="34" charset="0"/>
                <a:cs typeface="Calibri" panose="020F0502020204030204" pitchFamily="34" charset="0"/>
              </a:rPr>
              <a:t>10</a:t>
            </a:r>
            <a:r>
              <a:rPr lang="zh-CN" altLang="en-US" sz="1600" dirty="0" smtClean="0">
                <a:latin typeface="Calibri" panose="020F0502020204030204" pitchFamily="34" charset="0"/>
                <a:cs typeface="Calibri" panose="020F0502020204030204" pitchFamily="34" charset="0"/>
              </a:rPr>
              <a:t>次转移情况</a:t>
            </a:r>
            <a:endParaRPr lang="en-US" altLang="en-US" sz="1600" dirty="0">
              <a:latin typeface="Calibri" panose="020F0502020204030204" pitchFamily="34" charset="0"/>
              <a:cs typeface="Calibri" panose="020F0502020204030204" pitchFamily="34" charset="0"/>
            </a:endParaRPr>
          </a:p>
        </p:txBody>
      </p:sp>
      <p:sp>
        <p:nvSpPr>
          <p:cNvPr id="13" name="Text Box 15">
            <a:extLst>
              <a:ext uri="{FF2B5EF4-FFF2-40B4-BE49-F238E27FC236}">
                <a16:creationId xmlns="" xmlns:a16="http://schemas.microsoft.com/office/drawing/2014/main" id="{2EBE8069-FA44-4935-8228-D8B15E164FF5}"/>
              </a:ext>
            </a:extLst>
          </p:cNvPr>
          <p:cNvSpPr txBox="1">
            <a:spLocks noChangeArrowheads="1"/>
          </p:cNvSpPr>
          <p:nvPr/>
        </p:nvSpPr>
        <p:spPr bwMode="auto">
          <a:xfrm>
            <a:off x="3971491" y="3690066"/>
            <a:ext cx="2133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zh-CN" altLang="en-US" sz="1600" dirty="0" smtClean="0">
                <a:latin typeface="Calibri" panose="020F0502020204030204" pitchFamily="34" charset="0"/>
                <a:cs typeface="Calibri" panose="020F0502020204030204" pitchFamily="34" charset="0"/>
              </a:rPr>
              <a:t>用</a:t>
            </a:r>
            <a:r>
              <a:rPr lang="en-US" altLang="zh-CN" sz="1600" dirty="0" smtClean="0">
                <a:latin typeface="Calibri" panose="020F0502020204030204" pitchFamily="34" charset="0"/>
                <a:cs typeface="Calibri" panose="020F0502020204030204" pitchFamily="34" charset="0"/>
              </a:rPr>
              <a:t>10</a:t>
            </a:r>
            <a:r>
              <a:rPr lang="zh-CN" altLang="en-US" sz="1600" dirty="0" smtClean="0">
                <a:latin typeface="Calibri" panose="020F0502020204030204" pitchFamily="34" charset="0"/>
                <a:cs typeface="Calibri" panose="020F0502020204030204" pitchFamily="34" charset="0"/>
              </a:rPr>
              <a:t>位转移历史信息检索二表格</a:t>
            </a:r>
            <a:endParaRPr lang="en-US" alt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4668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11148" y="151742"/>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3600" b="1" kern="0" dirty="0" smtClean="0">
                <a:solidFill>
                  <a:srgbClr val="800000"/>
                </a:solidFill>
                <a:latin typeface="Arial" panose="020B0604020202020204" pitchFamily="34" charset="0"/>
                <a:ea typeface="黑体" panose="02010609060101010101" pitchFamily="49" charset="-122"/>
              </a:rPr>
              <a:t>竞赛预测器</a:t>
            </a:r>
            <a:endParaRPr lang="zh-CN" altLang="en-US" sz="3600" b="1" kern="0" dirty="0">
              <a:solidFill>
                <a:srgbClr val="800000"/>
              </a:solidFill>
              <a:latin typeface="Arial" panose="020B0604020202020204" pitchFamily="34" charset="0"/>
              <a:ea typeface="黑体" panose="02010609060101010101" pitchFamily="49" charset="-122"/>
            </a:endParaRPr>
          </a:p>
        </p:txBody>
      </p:sp>
      <p:pic>
        <p:nvPicPr>
          <p:cNvPr id="3" name="Picture 4" descr="Ch3-fig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1689"/>
            <a:ext cx="5403736" cy="41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0" y="1310185"/>
            <a:ext cx="9144000" cy="369332"/>
          </a:xfrm>
          <a:prstGeom prst="rect">
            <a:avLst/>
          </a:prstGeom>
          <a:noFill/>
        </p:spPr>
        <p:txBody>
          <a:bodyPr wrap="square" rtlCol="0">
            <a:spAutoFit/>
          </a:bodyPr>
          <a:lstStyle/>
          <a:p>
            <a:r>
              <a:rPr lang="zh-CN" altLang="en-US" dirty="0" smtClean="0"/>
              <a:t>使用</a:t>
            </a:r>
            <a:r>
              <a:rPr lang="en-US" altLang="zh-CN" dirty="0" smtClean="0"/>
              <a:t>2-bit</a:t>
            </a:r>
            <a:r>
              <a:rPr lang="zh-CN" altLang="en-US" dirty="0" smtClean="0"/>
              <a:t>饱和计数器来选择预测器，选择全局预测器或者局部预测器</a:t>
            </a:r>
            <a:endParaRPr lang="zh-CN" altLang="en-US" dirty="0"/>
          </a:p>
        </p:txBody>
      </p:sp>
      <p:sp>
        <p:nvSpPr>
          <p:cNvPr id="5" name="Text Box 5"/>
          <p:cNvSpPr txBox="1">
            <a:spLocks noChangeArrowheads="1"/>
          </p:cNvSpPr>
          <p:nvPr/>
        </p:nvSpPr>
        <p:spPr bwMode="auto">
          <a:xfrm>
            <a:off x="6017810" y="2152161"/>
            <a:ext cx="2474913"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b="1">
                <a:solidFill>
                  <a:schemeClr val="hlink"/>
                </a:solidFill>
                <a:latin typeface="Arial" charset="0"/>
              </a:defRPr>
            </a:lvl1pPr>
            <a:lvl2pPr marL="742950" indent="-285750">
              <a:defRPr sz="1600" b="1">
                <a:solidFill>
                  <a:schemeClr val="hlink"/>
                </a:solidFill>
                <a:latin typeface="Arial" charset="0"/>
              </a:defRPr>
            </a:lvl2pPr>
            <a:lvl3pPr marL="1143000" indent="-228600">
              <a:defRPr sz="1600" b="1">
                <a:solidFill>
                  <a:schemeClr val="hlink"/>
                </a:solidFill>
                <a:latin typeface="Arial" charset="0"/>
              </a:defRPr>
            </a:lvl3pPr>
            <a:lvl4pPr marL="1600200" indent="-228600">
              <a:defRPr sz="1600" b="1">
                <a:solidFill>
                  <a:schemeClr val="hlink"/>
                </a:solidFill>
                <a:latin typeface="Arial" charset="0"/>
              </a:defRPr>
            </a:lvl4pPr>
            <a:lvl5pPr marL="2057400" indent="-228600">
              <a:defRPr sz="1600" b="1">
                <a:solidFill>
                  <a:schemeClr val="hlink"/>
                </a:solidFill>
                <a:latin typeface="Arial" charset="0"/>
              </a:defRPr>
            </a:lvl5pPr>
            <a:lvl6pPr marL="2514600" indent="-228600" eaLnBrk="0" fontAlgn="base" hangingPunct="0">
              <a:spcBef>
                <a:spcPct val="50000"/>
              </a:spcBef>
              <a:spcAft>
                <a:spcPct val="0"/>
              </a:spcAft>
              <a:defRPr sz="1600" b="1">
                <a:solidFill>
                  <a:schemeClr val="hlink"/>
                </a:solidFill>
                <a:latin typeface="Arial" charset="0"/>
              </a:defRPr>
            </a:lvl6pPr>
            <a:lvl7pPr marL="2971800" indent="-228600" eaLnBrk="0" fontAlgn="base" hangingPunct="0">
              <a:spcBef>
                <a:spcPct val="50000"/>
              </a:spcBef>
              <a:spcAft>
                <a:spcPct val="0"/>
              </a:spcAft>
              <a:defRPr sz="1600" b="1">
                <a:solidFill>
                  <a:schemeClr val="hlink"/>
                </a:solidFill>
                <a:latin typeface="Arial" charset="0"/>
              </a:defRPr>
            </a:lvl7pPr>
            <a:lvl8pPr marL="3429000" indent="-228600" eaLnBrk="0" fontAlgn="base" hangingPunct="0">
              <a:spcBef>
                <a:spcPct val="50000"/>
              </a:spcBef>
              <a:spcAft>
                <a:spcPct val="0"/>
              </a:spcAft>
              <a:defRPr sz="1600" b="1">
                <a:solidFill>
                  <a:schemeClr val="hlink"/>
                </a:solidFill>
                <a:latin typeface="Arial" charset="0"/>
              </a:defRPr>
            </a:lvl8pPr>
            <a:lvl9pPr marL="3886200" indent="-228600" eaLnBrk="0" fontAlgn="base" hangingPunct="0">
              <a:spcBef>
                <a:spcPct val="50000"/>
              </a:spcBef>
              <a:spcAft>
                <a:spcPct val="0"/>
              </a:spcAft>
              <a:defRPr sz="1600" b="1">
                <a:solidFill>
                  <a:schemeClr val="hlink"/>
                </a:solidFill>
                <a:latin typeface="Arial" charset="0"/>
              </a:defRPr>
            </a:lvl9pPr>
          </a:lstStyle>
          <a:p>
            <a:pPr eaLnBrk="0" fontAlgn="base" hangingPunct="0">
              <a:spcBef>
                <a:spcPct val="50000"/>
              </a:spcBef>
              <a:spcAft>
                <a:spcPct val="0"/>
              </a:spcAft>
            </a:pPr>
            <a:r>
              <a:rPr lang="en-US" dirty="0">
                <a:solidFill>
                  <a:srgbClr val="FC0128"/>
                </a:solidFill>
              </a:rPr>
              <a:t>P1/P2 ={0,1}/{0,1}</a:t>
            </a:r>
          </a:p>
          <a:p>
            <a:pPr eaLnBrk="0" fontAlgn="base" hangingPunct="0">
              <a:spcBef>
                <a:spcPct val="50000"/>
              </a:spcBef>
              <a:spcAft>
                <a:spcPct val="0"/>
              </a:spcAft>
            </a:pPr>
            <a:r>
              <a:rPr lang="en-US" dirty="0">
                <a:solidFill>
                  <a:srgbClr val="FC0128"/>
                </a:solidFill>
              </a:rPr>
              <a:t>0: </a:t>
            </a:r>
            <a:r>
              <a:rPr lang="zh-CN" altLang="en-US" dirty="0" smtClean="0">
                <a:solidFill>
                  <a:srgbClr val="FC0128"/>
                </a:solidFill>
              </a:rPr>
              <a:t>预测错误</a:t>
            </a:r>
            <a:endParaRPr lang="en-US" dirty="0">
              <a:solidFill>
                <a:srgbClr val="FC0128"/>
              </a:solidFill>
            </a:endParaRPr>
          </a:p>
          <a:p>
            <a:pPr eaLnBrk="0" fontAlgn="base" hangingPunct="0">
              <a:spcBef>
                <a:spcPct val="50000"/>
              </a:spcBef>
              <a:spcAft>
                <a:spcPct val="0"/>
              </a:spcAft>
            </a:pPr>
            <a:r>
              <a:rPr lang="en-US" dirty="0">
                <a:solidFill>
                  <a:srgbClr val="FC0128"/>
                </a:solidFill>
              </a:rPr>
              <a:t>1: </a:t>
            </a:r>
            <a:r>
              <a:rPr lang="zh-CN" altLang="en-US" dirty="0" smtClean="0">
                <a:solidFill>
                  <a:srgbClr val="FC0128"/>
                </a:solidFill>
              </a:rPr>
              <a:t>预测成功</a:t>
            </a:r>
            <a:endParaRPr lang="en-US" altLang="zh-CN" dirty="0" smtClean="0">
              <a:solidFill>
                <a:srgbClr val="FC0128"/>
              </a:solidFill>
            </a:endParaRPr>
          </a:p>
          <a:p>
            <a:pPr eaLnBrk="0" fontAlgn="base" hangingPunct="0">
              <a:spcBef>
                <a:spcPct val="50000"/>
              </a:spcBef>
              <a:spcAft>
                <a:spcPct val="0"/>
              </a:spcAft>
            </a:pPr>
            <a:r>
              <a:rPr lang="en-US" dirty="0" smtClean="0">
                <a:solidFill>
                  <a:srgbClr val="FC0128"/>
                </a:solidFill>
              </a:rPr>
              <a:t>P1, P2</a:t>
            </a:r>
            <a:r>
              <a:rPr lang="zh-CN" altLang="en-US" dirty="0" smtClean="0">
                <a:solidFill>
                  <a:srgbClr val="FC0128"/>
                </a:solidFill>
              </a:rPr>
              <a:t>两个预测器</a:t>
            </a:r>
            <a:endParaRPr lang="en-US" dirty="0" smtClean="0">
              <a:solidFill>
                <a:srgbClr val="FC0128"/>
              </a:solidFill>
            </a:endParaRPr>
          </a:p>
        </p:txBody>
      </p:sp>
      <p:sp>
        <p:nvSpPr>
          <p:cNvPr id="6" name="文本框 5"/>
          <p:cNvSpPr txBox="1"/>
          <p:nvPr/>
        </p:nvSpPr>
        <p:spPr>
          <a:xfrm>
            <a:off x="504967" y="6372721"/>
            <a:ext cx="4572000" cy="382138"/>
          </a:xfrm>
          <a:prstGeom prst="rect">
            <a:avLst/>
          </a:prstGeom>
          <a:noFill/>
        </p:spPr>
        <p:txBody>
          <a:bodyPr wrap="square" rtlCol="0">
            <a:spAutoFit/>
          </a:bodyPr>
          <a:lstStyle/>
          <a:p>
            <a:r>
              <a:rPr lang="en-US" altLang="zh-CN" dirty="0" smtClean="0"/>
              <a:t>2-bit saturating counter /</a:t>
            </a:r>
            <a:r>
              <a:rPr lang="zh-CN" altLang="en-US" dirty="0" smtClean="0"/>
              <a:t>饱和计数器</a:t>
            </a:r>
            <a:endParaRPr lang="zh-CN" altLang="en-US" dirty="0"/>
          </a:p>
        </p:txBody>
      </p:sp>
      <p:sp>
        <p:nvSpPr>
          <p:cNvPr id="7" name="文本框 6"/>
          <p:cNvSpPr txBox="1"/>
          <p:nvPr/>
        </p:nvSpPr>
        <p:spPr>
          <a:xfrm>
            <a:off x="5677469" y="5213445"/>
            <a:ext cx="3466531" cy="646331"/>
          </a:xfrm>
          <a:prstGeom prst="rect">
            <a:avLst/>
          </a:prstGeom>
          <a:noFill/>
        </p:spPr>
        <p:txBody>
          <a:bodyPr wrap="square" rtlCol="0">
            <a:spAutoFit/>
          </a:bodyPr>
          <a:lstStyle/>
          <a:p>
            <a:r>
              <a:rPr lang="zh-CN" altLang="en-US" dirty="0" smtClean="0"/>
              <a:t>当饱和计数器预测错误两次，改用另外一个预测器来预测</a:t>
            </a:r>
            <a:endParaRPr lang="zh-CN" altLang="en-US" dirty="0"/>
          </a:p>
        </p:txBody>
      </p:sp>
    </p:spTree>
    <p:extLst>
      <p:ext uri="{BB962C8B-B14F-4D97-AF65-F5344CB8AC3E}">
        <p14:creationId xmlns:p14="http://schemas.microsoft.com/office/powerpoint/2010/main" val="35340556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91419" y="146714"/>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3600" b="1" kern="0" dirty="0" smtClean="0">
                <a:solidFill>
                  <a:srgbClr val="800000"/>
                </a:solidFill>
                <a:latin typeface="Arial" panose="020B0604020202020204" pitchFamily="34" charset="0"/>
                <a:ea typeface="黑体" panose="02010609060101010101" pitchFamily="49" charset="-122"/>
              </a:rPr>
              <a:t>预测器性能比较</a:t>
            </a:r>
            <a:endParaRPr lang="zh-CN" altLang="en-US" sz="3600" b="1" kern="0" dirty="0">
              <a:solidFill>
                <a:srgbClr val="800000"/>
              </a:solidFill>
              <a:latin typeface="Arial" panose="020B0604020202020204" pitchFamily="34" charset="0"/>
              <a:ea typeface="黑体" panose="02010609060101010101" pitchFamily="49" charset="-122"/>
            </a:endParaRPr>
          </a:p>
        </p:txBody>
      </p:sp>
      <p:pic>
        <p:nvPicPr>
          <p:cNvPr id="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025" y="2920762"/>
            <a:ext cx="7677971" cy="3705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 name="文本框 3"/>
          <p:cNvSpPr txBox="1"/>
          <p:nvPr/>
        </p:nvSpPr>
        <p:spPr>
          <a:xfrm>
            <a:off x="0" y="1228299"/>
            <a:ext cx="9144000" cy="1200329"/>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竞赛预测器的好处：针对分支指令选择合适的预测器</a:t>
            </a:r>
            <a:endParaRPr lang="en-US" altLang="zh-CN" dirty="0" smtClean="0"/>
          </a:p>
          <a:p>
            <a:r>
              <a:rPr lang="en-US" altLang="zh-CN" dirty="0" smtClean="0"/>
              <a:t>——</a:t>
            </a:r>
            <a:r>
              <a:rPr lang="zh-CN" altLang="en-US" dirty="0" smtClean="0"/>
              <a:t>这对</a:t>
            </a:r>
            <a:r>
              <a:rPr lang="en-US" altLang="zh-CN" dirty="0" smtClean="0"/>
              <a:t>SPEC</a:t>
            </a:r>
            <a:r>
              <a:rPr lang="zh-CN" altLang="en-US" dirty="0" smtClean="0"/>
              <a:t>整数</a:t>
            </a:r>
            <a:r>
              <a:rPr lang="en-US" altLang="zh-CN" dirty="0" smtClean="0"/>
              <a:t>benchmark</a:t>
            </a:r>
            <a:r>
              <a:rPr lang="zh-CN" altLang="en-US" dirty="0" smtClean="0"/>
              <a:t>特别重要</a:t>
            </a:r>
            <a:endParaRPr lang="en-US" altLang="zh-CN" dirty="0" smtClean="0"/>
          </a:p>
          <a:p>
            <a:r>
              <a:rPr lang="en-US" altLang="zh-CN" dirty="0" smtClean="0"/>
              <a:t>——</a:t>
            </a:r>
            <a:r>
              <a:rPr lang="zh-CN" altLang="en-US" dirty="0" smtClean="0"/>
              <a:t>对于一个典型的竞赛预测器，在</a:t>
            </a:r>
            <a:r>
              <a:rPr lang="en-US" altLang="zh-CN" dirty="0" smtClean="0"/>
              <a:t>SPEC</a:t>
            </a:r>
            <a:r>
              <a:rPr lang="zh-CN" altLang="en-US" dirty="0" smtClean="0"/>
              <a:t>整数</a:t>
            </a:r>
            <a:r>
              <a:rPr lang="en-US" altLang="zh-CN" dirty="0" smtClean="0"/>
              <a:t>benchmark</a:t>
            </a:r>
            <a:r>
              <a:rPr lang="zh-CN" altLang="en-US" dirty="0" smtClean="0"/>
              <a:t>上，</a:t>
            </a:r>
            <a:r>
              <a:rPr lang="en-US" altLang="zh-CN" dirty="0" smtClean="0"/>
              <a:t>40%</a:t>
            </a:r>
            <a:r>
              <a:rPr lang="zh-CN" altLang="en-US" dirty="0" smtClean="0"/>
              <a:t>的时间会选择全局预测器；在</a:t>
            </a:r>
            <a:r>
              <a:rPr lang="en-US" altLang="zh-CN" dirty="0" smtClean="0"/>
              <a:t>SPEC</a:t>
            </a:r>
            <a:r>
              <a:rPr lang="zh-CN" altLang="en-US" dirty="0" smtClean="0"/>
              <a:t>浮点</a:t>
            </a:r>
            <a:r>
              <a:rPr lang="en-US" altLang="zh-CN" dirty="0" smtClean="0"/>
              <a:t>benchmark</a:t>
            </a:r>
            <a:r>
              <a:rPr lang="zh-CN" altLang="en-US" dirty="0" smtClean="0"/>
              <a:t>上，只有不到</a:t>
            </a:r>
            <a:r>
              <a:rPr lang="en-US" altLang="zh-CN" dirty="0" smtClean="0"/>
              <a:t>15%</a:t>
            </a:r>
            <a:r>
              <a:rPr lang="zh-CN" altLang="en-US" dirty="0" smtClean="0"/>
              <a:t>的时间选择全局预测器</a:t>
            </a:r>
            <a:endParaRPr lang="zh-CN" altLang="en-US" dirty="0"/>
          </a:p>
        </p:txBody>
      </p:sp>
    </p:spTree>
    <p:extLst>
      <p:ext uri="{BB962C8B-B14F-4D97-AF65-F5344CB8AC3E}">
        <p14:creationId xmlns:p14="http://schemas.microsoft.com/office/powerpoint/2010/main" val="36795939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36828" y="18765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3600" b="1" kern="0" dirty="0" smtClean="0">
                <a:solidFill>
                  <a:srgbClr val="800000"/>
                </a:solidFill>
                <a:latin typeface="Arial" panose="020B0604020202020204" pitchFamily="34" charset="0"/>
                <a:ea typeface="黑体" panose="02010609060101010101" pitchFamily="49" charset="-122"/>
              </a:rPr>
              <a:t>指令级并行性</a:t>
            </a:r>
            <a:endParaRPr lang="zh-CN" altLang="en-US" sz="36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269242"/>
            <a:ext cx="9144000" cy="5139869"/>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400" dirty="0" smtClean="0"/>
              <a:t>挖掘指令级并行性</a:t>
            </a:r>
            <a:r>
              <a:rPr lang="en-US" altLang="zh-CN" sz="2400" dirty="0" smtClean="0">
                <a:latin typeface="宋体" panose="02010600030101010101" pitchFamily="2" charset="-122"/>
                <a:ea typeface="宋体" panose="02010600030101010101" pitchFamily="2" charset="-122"/>
              </a:rPr>
              <a:t>(</a:t>
            </a:r>
            <a:r>
              <a:rPr lang="en-US" altLang="zh-CN" sz="2400" dirty="0" smtClean="0">
                <a:ea typeface="宋体" panose="02010600030101010101" pitchFamily="2" charset="-122"/>
              </a:rPr>
              <a:t>ILP</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的目的：最大化</a:t>
            </a:r>
            <a:r>
              <a:rPr lang="en-US" altLang="zh-CN" sz="2400" dirty="0" smtClean="0">
                <a:ea typeface="宋体" panose="02010600030101010101" pitchFamily="2" charset="-122"/>
              </a:rPr>
              <a:t>IPC</a:t>
            </a:r>
            <a:r>
              <a:rPr lang="zh-CN" altLang="en-US" sz="2400" dirty="0" smtClean="0">
                <a:latin typeface="宋体" panose="02010600030101010101" pitchFamily="2" charset="-122"/>
                <a:ea typeface="宋体" panose="02010600030101010101" pitchFamily="2" charset="-122"/>
              </a:rPr>
              <a:t>或者最小</a:t>
            </a:r>
            <a:r>
              <a:rPr lang="en-US" altLang="zh-CN" sz="2400" dirty="0" smtClean="0">
                <a:ea typeface="宋体" panose="02010600030101010101" pitchFamily="2" charset="-122"/>
              </a:rPr>
              <a:t>CPI</a:t>
            </a:r>
          </a:p>
          <a:p>
            <a:endParaRPr lang="en-US" altLang="zh-CN" sz="2800" dirty="0" smtClean="0">
              <a:latin typeface="宋体" panose="02010600030101010101" pitchFamily="2" charset="-122"/>
              <a:ea typeface="宋体" panose="02010600030101010101" pitchFamily="2" charset="-122"/>
            </a:endParaRPr>
          </a:p>
          <a:p>
            <a:endParaRPr lang="en-US" altLang="zh-CN" sz="28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流水线</a:t>
            </a:r>
            <a:r>
              <a:rPr lang="en-US" altLang="zh-CN" sz="2000" dirty="0" smtClean="0">
                <a:latin typeface="宋体" panose="02010600030101010101" pitchFamily="2" charset="-122"/>
                <a:ea typeface="宋体" panose="02010600030101010101" pitchFamily="2" charset="-122"/>
              </a:rPr>
              <a:t>CPI=</a:t>
            </a:r>
            <a:r>
              <a:rPr lang="zh-CN" altLang="en-US" sz="2000" dirty="0" smtClean="0">
                <a:latin typeface="宋体" panose="02010600030101010101" pitchFamily="2" charset="-122"/>
                <a:ea typeface="宋体" panose="02010600030101010101" pitchFamily="2" charset="-122"/>
              </a:rPr>
              <a:t>理想</a:t>
            </a:r>
            <a:r>
              <a:rPr lang="en-US" altLang="zh-CN" sz="2000" dirty="0" smtClean="0">
                <a:latin typeface="宋体" panose="02010600030101010101" pitchFamily="2" charset="-122"/>
                <a:ea typeface="宋体" panose="02010600030101010101" pitchFamily="2" charset="-122"/>
              </a:rPr>
              <a:t>CPI+</a:t>
            </a:r>
            <a:r>
              <a:rPr lang="zh-CN" altLang="en-US" sz="2000" dirty="0" smtClean="0">
                <a:latin typeface="宋体" panose="02010600030101010101" pitchFamily="2" charset="-122"/>
                <a:ea typeface="宋体" panose="02010600030101010101" pitchFamily="2" charset="-122"/>
              </a:rPr>
              <a:t>结构冒险停顿周期</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数据冒险停顿周期</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控制冒险停顿周期</a:t>
            </a:r>
            <a:endParaRPr lang="en-US" altLang="zh-CN" sz="2000" dirty="0" smtClean="0">
              <a:latin typeface="宋体" panose="02010600030101010101" pitchFamily="2" charset="-122"/>
              <a:ea typeface="宋体" panose="02010600030101010101" pitchFamily="2" charset="-122"/>
            </a:endParaRPr>
          </a:p>
          <a:p>
            <a:endParaRPr lang="en-US" altLang="zh-CN" dirty="0" smtClean="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r>
              <a:rPr lang="zh-CN" altLang="en-US" sz="2400" dirty="0" smtClean="0"/>
              <a:t>基本块：一段顺序执行的代码，除了入口外没有其他的转入分支，除了出口外没有其他的转出分支</a:t>
            </a:r>
            <a:endParaRPr lang="en-US" altLang="zh-CN" sz="2400" dirty="0" smtClean="0"/>
          </a:p>
          <a:p>
            <a:endParaRPr lang="en-US" altLang="zh-CN" sz="2400" dirty="0"/>
          </a:p>
          <a:p>
            <a:pPr marL="342900" indent="-342900">
              <a:buFont typeface="Wingdings" panose="05000000000000000000" pitchFamily="2" charset="2"/>
              <a:buChar char="Ø"/>
            </a:pPr>
            <a:r>
              <a:rPr lang="zh-CN" altLang="en-US" sz="2400" dirty="0" smtClean="0"/>
              <a:t>一个基本块一般包含</a:t>
            </a:r>
            <a:r>
              <a:rPr lang="en-US" altLang="zh-CN" sz="2400" dirty="0" smtClean="0"/>
              <a:t>3-6</a:t>
            </a:r>
            <a:r>
              <a:rPr lang="zh-CN" altLang="en-US" sz="2400" dirty="0" smtClean="0"/>
              <a:t>条指令</a:t>
            </a:r>
            <a:endParaRPr lang="en-US" altLang="zh-CN" sz="2400" dirty="0" smtClean="0"/>
          </a:p>
          <a:p>
            <a:endParaRPr lang="en-US" altLang="zh-CN" sz="2400" dirty="0" smtClean="0"/>
          </a:p>
          <a:p>
            <a:endParaRPr lang="en-US" altLang="zh-CN" sz="2400" dirty="0"/>
          </a:p>
          <a:p>
            <a:pPr marL="342900" indent="-342900">
              <a:buFont typeface="Wingdings" panose="05000000000000000000" pitchFamily="2" charset="2"/>
              <a:buChar char="Ø"/>
            </a:pPr>
            <a:r>
              <a:rPr lang="zh-CN" altLang="en-US" sz="2400" dirty="0" smtClean="0"/>
              <a:t>基本块内指令一般互相依赖，挖掘并行性很受限，需要在不同的基本块之间寻找指令并行性</a:t>
            </a:r>
            <a:endParaRPr lang="zh-CN" altLang="en-US" sz="2400" dirty="0"/>
          </a:p>
        </p:txBody>
      </p:sp>
    </p:spTree>
    <p:extLst>
      <p:ext uri="{BB962C8B-B14F-4D97-AF65-F5344CB8AC3E}">
        <p14:creationId xmlns:p14="http://schemas.microsoft.com/office/powerpoint/2010/main" val="26719213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32362" y="160362"/>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动态分支预测小结</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637731"/>
            <a:ext cx="9144000" cy="4062651"/>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t>分支转移历史表</a:t>
            </a:r>
            <a:r>
              <a:rPr lang="en-US" altLang="zh-CN" sz="2400" dirty="0" smtClean="0">
                <a:latin typeface="宋体" panose="02010600030101010101" pitchFamily="2" charset="-122"/>
                <a:ea typeface="宋体" panose="02010600030101010101" pitchFamily="2" charset="-122"/>
              </a:rPr>
              <a:t>(branch history table, BHT)</a:t>
            </a:r>
            <a:r>
              <a:rPr lang="en-US" altLang="zh-CN" sz="2400" dirty="0" smtClean="0"/>
              <a:t>: 2-bit BHT</a:t>
            </a:r>
          </a:p>
          <a:p>
            <a:endParaRPr lang="en-US" altLang="zh-CN" sz="2400" dirty="0" smtClean="0"/>
          </a:p>
          <a:p>
            <a:endParaRPr lang="en-US" altLang="zh-CN" sz="2400" dirty="0" smtClean="0"/>
          </a:p>
          <a:p>
            <a:pPr marL="342900" indent="-342900">
              <a:buFont typeface="Wingdings" panose="05000000000000000000" pitchFamily="2" charset="2"/>
              <a:buChar char="l"/>
            </a:pPr>
            <a:r>
              <a:rPr lang="zh-CN" altLang="en-US" sz="2400" dirty="0" smtClean="0">
                <a:latin typeface="宋体" panose="02010600030101010101" pitchFamily="2" charset="-122"/>
                <a:ea typeface="宋体" panose="02010600030101010101" pitchFamily="2" charset="-122"/>
              </a:rPr>
              <a:t>相关预测器：近期执行的分支指令之间具有相关性</a:t>
            </a:r>
            <a:endParaRPr lang="en-US" altLang="zh-CN" sz="2400" dirty="0" smtClean="0">
              <a:latin typeface="宋体" panose="02010600030101010101" pitchFamily="2" charset="-122"/>
              <a:ea typeface="宋体" panose="02010600030101010101" pitchFamily="2" charset="-122"/>
            </a:endParaRPr>
          </a:p>
          <a:p>
            <a:pPr marL="800100" lvl="1" indent="-342900">
              <a:buFont typeface="Wingdings" panose="05000000000000000000" pitchFamily="2" charset="2"/>
              <a:buChar char="ü"/>
            </a:pPr>
            <a:r>
              <a:rPr lang="zh-CN" altLang="en-US" sz="2400" dirty="0" smtClean="0">
                <a:latin typeface="宋体" panose="02010600030101010101" pitchFamily="2" charset="-122"/>
                <a:ea typeface="宋体" panose="02010600030101010101" pitchFamily="2" charset="-122"/>
              </a:rPr>
              <a:t>不同指令间存在相关</a:t>
            </a:r>
            <a:endParaRPr lang="en-US" altLang="zh-CN" sz="2400" dirty="0" smtClean="0">
              <a:latin typeface="宋体" panose="02010600030101010101" pitchFamily="2" charset="-122"/>
              <a:ea typeface="宋体" panose="02010600030101010101" pitchFamily="2" charset="-122"/>
            </a:endParaRPr>
          </a:p>
          <a:p>
            <a:pPr marL="800100" lvl="1" indent="-342900">
              <a:buFont typeface="Wingdings" panose="05000000000000000000" pitchFamily="2" charset="2"/>
              <a:buChar char="ü"/>
            </a:pPr>
            <a:r>
              <a:rPr lang="zh-CN" altLang="en-US" sz="2400" dirty="0" smtClean="0">
                <a:latin typeface="宋体" panose="02010600030101010101" pitchFamily="2" charset="-122"/>
                <a:ea typeface="宋体" panose="02010600030101010101" pitchFamily="2" charset="-122"/>
              </a:rPr>
              <a:t>同一条指令多次执行之间也存在相关性</a:t>
            </a:r>
            <a:endParaRPr lang="en-US" altLang="zh-CN" sz="2400" dirty="0" smtClean="0">
              <a:latin typeface="宋体" panose="02010600030101010101" pitchFamily="2" charset="-122"/>
              <a:ea typeface="宋体" panose="02010600030101010101" pitchFamily="2" charset="-122"/>
            </a:endParaRPr>
          </a:p>
          <a:p>
            <a:endParaRPr lang="en-US" altLang="zh-CN" sz="2400" dirty="0" smtClean="0">
              <a:latin typeface="宋体" panose="02010600030101010101" pitchFamily="2" charset="-122"/>
              <a:ea typeface="宋体" panose="02010600030101010101" pitchFamily="2" charset="-122"/>
            </a:endParaRPr>
          </a:p>
          <a:p>
            <a:endParaRPr lang="en-US" altLang="zh-CN" sz="2400" dirty="0" smtClean="0">
              <a:latin typeface="宋体" panose="02010600030101010101" pitchFamily="2" charset="-122"/>
              <a:ea typeface="宋体" panose="02010600030101010101" pitchFamily="2" charset="-122"/>
            </a:endParaRPr>
          </a:p>
          <a:p>
            <a:pPr marL="342900" indent="-342900">
              <a:buFont typeface="Wingdings" panose="05000000000000000000" pitchFamily="2" charset="2"/>
              <a:buChar char="l"/>
            </a:pPr>
            <a:r>
              <a:rPr lang="zh-CN" altLang="en-US" sz="2400" dirty="0" smtClean="0">
                <a:latin typeface="宋体" panose="02010600030101010101" pitchFamily="2" charset="-122"/>
                <a:ea typeface="宋体" panose="02010600030101010101" pitchFamily="2" charset="-122"/>
              </a:rPr>
              <a:t>竞赛预测器</a:t>
            </a:r>
            <a:endParaRPr lang="en-US" altLang="zh-CN" sz="2400" dirty="0" smtClean="0">
              <a:latin typeface="宋体" panose="02010600030101010101" pitchFamily="2" charset="-122"/>
              <a:ea typeface="宋体" panose="02010600030101010101" pitchFamily="2" charset="-122"/>
            </a:endParaRPr>
          </a:p>
          <a:p>
            <a:pPr marL="800100" lvl="1" indent="-342900">
              <a:buFont typeface="Wingdings" panose="05000000000000000000" pitchFamily="2" charset="2"/>
              <a:buChar char="ü"/>
            </a:pPr>
            <a:r>
              <a:rPr lang="zh-CN" altLang="en-US" sz="2400" dirty="0" smtClean="0">
                <a:latin typeface="宋体" panose="02010600030101010101" pitchFamily="2" charset="-122"/>
                <a:ea typeface="宋体" panose="02010600030101010101" pitchFamily="2" charset="-122"/>
              </a:rPr>
              <a:t>全局预测器</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局部预测器</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选择器</a:t>
            </a:r>
            <a:endParaRPr lang="en-US" altLang="zh-CN" sz="2400" dirty="0" smtClean="0">
              <a:latin typeface="宋体" panose="02010600030101010101" pitchFamily="2" charset="-122"/>
              <a:ea typeface="宋体" panose="02010600030101010101" pitchFamily="2" charset="-122"/>
            </a:endParaRPr>
          </a:p>
          <a:p>
            <a:endParaRPr lang="en-US" altLang="zh-CN"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9753805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455192" y="228602"/>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动态指令调度</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705970"/>
            <a:ext cx="9144000" cy="4893647"/>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t>动态调整指令顺序在维持数据流的同时，减少流水线中停顿周期</a:t>
            </a:r>
            <a:endParaRPr lang="en-US" altLang="zh-CN" sz="2400" dirty="0" smtClean="0"/>
          </a:p>
          <a:p>
            <a:endParaRPr lang="en-US" altLang="zh-CN" sz="2400" dirty="0"/>
          </a:p>
          <a:p>
            <a:endParaRPr lang="en-US" altLang="zh-CN" sz="2400" dirty="0" smtClean="0"/>
          </a:p>
          <a:p>
            <a:pPr marL="342900" indent="-342900">
              <a:buFont typeface="Wingdings" panose="05000000000000000000" pitchFamily="2" charset="2"/>
              <a:buChar char="l"/>
            </a:pPr>
            <a:r>
              <a:rPr lang="zh-CN" altLang="en-US" sz="2400" dirty="0" smtClean="0"/>
              <a:t>优点：</a:t>
            </a:r>
            <a:endParaRPr lang="en-US" altLang="zh-CN" sz="2400" dirty="0" smtClean="0"/>
          </a:p>
          <a:p>
            <a:pPr marL="800100" lvl="1" indent="-342900">
              <a:buFont typeface="Wingdings" panose="05000000000000000000" pitchFamily="2" charset="2"/>
              <a:buChar char="ü"/>
            </a:pPr>
            <a:r>
              <a:rPr lang="zh-CN" altLang="en-US" sz="2400" dirty="0" smtClean="0"/>
              <a:t>不需要多版本二进制代码和针对不同微结构重现编译</a:t>
            </a:r>
            <a:endParaRPr lang="en-US" altLang="zh-CN" sz="2400" dirty="0" smtClean="0"/>
          </a:p>
          <a:p>
            <a:pPr marL="800100" lvl="1" indent="-342900">
              <a:buFont typeface="Wingdings" panose="05000000000000000000" pitchFamily="2" charset="2"/>
              <a:buChar char="ü"/>
            </a:pPr>
            <a:r>
              <a:rPr lang="zh-CN" altLang="en-US" sz="2400" dirty="0" smtClean="0"/>
              <a:t>可以处理一些在编译阶段不知道相关性的</a:t>
            </a:r>
            <a:r>
              <a:rPr lang="zh-CN" altLang="en-US" sz="2400" dirty="0" smtClean="0"/>
              <a:t>情况，比如数据依赖分支指令</a:t>
            </a:r>
            <a:endParaRPr lang="en-US" altLang="zh-CN" sz="2400" dirty="0" smtClean="0"/>
          </a:p>
          <a:p>
            <a:pPr marL="800100" lvl="1" indent="-342900">
              <a:buFont typeface="Wingdings" panose="05000000000000000000" pitchFamily="2" charset="2"/>
              <a:buChar char="ü"/>
            </a:pPr>
            <a:r>
              <a:rPr lang="zh-CN" altLang="en-US" sz="2400" dirty="0" smtClean="0"/>
              <a:t>遇到</a:t>
            </a:r>
            <a:r>
              <a:rPr lang="en-US" altLang="zh-CN" sz="2400" dirty="0" smtClean="0"/>
              <a:t>Cache</a:t>
            </a:r>
            <a:r>
              <a:rPr lang="zh-CN" altLang="en-US" sz="2400" dirty="0" smtClean="0"/>
              <a:t>不命中时，可以转去执行别的指令，而不必一直等待。等数据取到，再来执行该指令</a:t>
            </a:r>
            <a:endParaRPr lang="en-US" altLang="zh-CN" sz="2400" dirty="0" smtClean="0"/>
          </a:p>
          <a:p>
            <a:endParaRPr lang="en-US" altLang="zh-CN" sz="2400" dirty="0"/>
          </a:p>
          <a:p>
            <a:pPr marL="342900" indent="-342900">
              <a:buFont typeface="Wingdings" panose="05000000000000000000" pitchFamily="2" charset="2"/>
              <a:buChar char="l"/>
            </a:pPr>
            <a:r>
              <a:rPr lang="zh-CN" altLang="en-US" sz="2400" dirty="0" smtClean="0"/>
              <a:t>缺陷：</a:t>
            </a:r>
            <a:endParaRPr lang="en-US" altLang="zh-CN" sz="2400" dirty="0" smtClean="0"/>
          </a:p>
          <a:p>
            <a:pPr marL="800100" lvl="1" indent="-342900">
              <a:buFont typeface="Wingdings" panose="05000000000000000000" pitchFamily="2" charset="2"/>
              <a:buChar char="ü"/>
            </a:pPr>
            <a:r>
              <a:rPr lang="zh-CN" altLang="en-US" sz="2400" dirty="0" smtClean="0"/>
              <a:t>增加硬件的复杂度和开销</a:t>
            </a:r>
            <a:endParaRPr lang="en-US" altLang="zh-CN" sz="2400" dirty="0" smtClean="0"/>
          </a:p>
          <a:p>
            <a:pPr marL="800100" lvl="1" indent="-342900">
              <a:buFont typeface="Wingdings" panose="05000000000000000000" pitchFamily="2" charset="2"/>
              <a:buChar char="ü"/>
            </a:pPr>
            <a:r>
              <a:rPr lang="zh-CN" altLang="en-US" sz="2400" dirty="0" smtClean="0"/>
              <a:t>让异常变得复杂</a:t>
            </a:r>
            <a:endParaRPr lang="zh-CN" altLang="en-US" sz="2400" dirty="0"/>
          </a:p>
        </p:txBody>
      </p:sp>
    </p:spTree>
    <p:extLst>
      <p:ext uri="{BB962C8B-B14F-4D97-AF65-F5344CB8AC3E}">
        <p14:creationId xmlns:p14="http://schemas.microsoft.com/office/powerpoint/2010/main" val="32005102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32362" y="269544"/>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动态指令调度</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651378"/>
            <a:ext cx="9144000" cy="4708981"/>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t>动态指令调度意味：</a:t>
            </a:r>
            <a:endParaRPr lang="en-US" altLang="zh-CN" sz="2400" dirty="0" smtClean="0"/>
          </a:p>
          <a:p>
            <a:pPr marL="800100" lvl="1" indent="-342900">
              <a:buFont typeface="Wingdings" panose="05000000000000000000" pitchFamily="2" charset="2"/>
              <a:buChar char="ü"/>
            </a:pPr>
            <a:r>
              <a:rPr lang="zh-CN" altLang="en-US" sz="2400" dirty="0"/>
              <a:t>乱</a:t>
            </a:r>
            <a:r>
              <a:rPr lang="zh-CN" altLang="en-US" sz="2400" dirty="0" smtClean="0"/>
              <a:t>序执行 </a:t>
            </a:r>
            <a:r>
              <a:rPr lang="en-US" altLang="zh-CN" sz="2400" dirty="0" smtClean="0"/>
              <a:t>out-of-order execution</a:t>
            </a:r>
          </a:p>
          <a:p>
            <a:pPr marL="800100" lvl="1" indent="-342900">
              <a:buFont typeface="Wingdings" panose="05000000000000000000" pitchFamily="2" charset="2"/>
              <a:buChar char="ü"/>
            </a:pPr>
            <a:r>
              <a:rPr lang="zh-CN" altLang="en-US" sz="2400" dirty="0"/>
              <a:t>乱</a:t>
            </a:r>
            <a:r>
              <a:rPr lang="zh-CN" altLang="en-US" sz="2400" dirty="0" smtClean="0"/>
              <a:t>序完成 </a:t>
            </a:r>
            <a:r>
              <a:rPr lang="en-US" altLang="zh-CN" sz="2400" dirty="0" smtClean="0"/>
              <a:t>out-of-order completion</a:t>
            </a:r>
          </a:p>
          <a:p>
            <a:endParaRPr lang="en-US" altLang="zh-CN" sz="2400" dirty="0"/>
          </a:p>
          <a:p>
            <a:pPr marL="342900" indent="-342900">
              <a:buFont typeface="Wingdings" panose="05000000000000000000" pitchFamily="2" charset="2"/>
              <a:buChar char="l"/>
            </a:pPr>
            <a:r>
              <a:rPr lang="zh-CN" altLang="en-US" sz="2400" dirty="0" smtClean="0"/>
              <a:t>可能产生</a:t>
            </a:r>
            <a:r>
              <a:rPr lang="en-US" altLang="zh-CN" sz="2400" dirty="0" smtClean="0"/>
              <a:t>WAR</a:t>
            </a:r>
            <a:r>
              <a:rPr lang="zh-CN" altLang="en-US" sz="2400" dirty="0" smtClean="0"/>
              <a:t>冒险和</a:t>
            </a:r>
            <a:r>
              <a:rPr lang="en-US" altLang="zh-CN" sz="2400" dirty="0" smtClean="0"/>
              <a:t>WAW</a:t>
            </a:r>
            <a:r>
              <a:rPr lang="zh-CN" altLang="en-US" sz="2400" dirty="0" smtClean="0"/>
              <a:t>冒险</a:t>
            </a:r>
            <a:endParaRPr lang="en-US" altLang="zh-CN" sz="2400" dirty="0" smtClean="0"/>
          </a:p>
          <a:p>
            <a:endParaRPr lang="en-US" altLang="zh-CN" sz="2400" dirty="0"/>
          </a:p>
          <a:p>
            <a:endParaRPr lang="en-US" altLang="zh-CN" sz="2400" dirty="0" smtClean="0"/>
          </a:p>
          <a:p>
            <a:pPr marL="342900" indent="-342900">
              <a:buFont typeface="Wingdings" panose="05000000000000000000" pitchFamily="2" charset="2"/>
              <a:buChar char="l"/>
            </a:pPr>
            <a:r>
              <a:rPr lang="en-US" altLang="zh-CN" sz="2400" dirty="0" err="1" smtClean="0"/>
              <a:t>Tomasulo</a:t>
            </a:r>
            <a:r>
              <a:rPr lang="zh-CN" altLang="en-US" sz="2400" dirty="0" smtClean="0"/>
              <a:t>算法</a:t>
            </a:r>
            <a:endParaRPr lang="en-US" altLang="zh-CN" sz="2400" dirty="0" smtClean="0"/>
          </a:p>
          <a:p>
            <a:pPr marL="800100" lvl="1" indent="-342900">
              <a:buFont typeface="Wingdings" panose="05000000000000000000" pitchFamily="2" charset="2"/>
              <a:buChar char="ü"/>
            </a:pPr>
            <a:r>
              <a:rPr lang="zh-CN" altLang="en-US" sz="2400" dirty="0" smtClean="0"/>
              <a:t>跟踪操作数什么时候可以使用</a:t>
            </a:r>
            <a:endParaRPr lang="en-US" altLang="zh-CN" sz="2400" dirty="0" smtClean="0"/>
          </a:p>
          <a:p>
            <a:pPr marL="800100" lvl="1" indent="-342900">
              <a:buFont typeface="Wingdings" panose="05000000000000000000" pitchFamily="2" charset="2"/>
              <a:buChar char="ü"/>
            </a:pPr>
            <a:r>
              <a:rPr lang="zh-CN" altLang="en-US" sz="2400" dirty="0" smtClean="0"/>
              <a:t>在硬件方面，引入寄存器重命名</a:t>
            </a:r>
            <a:endParaRPr lang="en-US" altLang="zh-CN" sz="2400" dirty="0" smtClean="0"/>
          </a:p>
          <a:p>
            <a:r>
              <a:rPr lang="en-US" altLang="zh-CN" sz="2400" dirty="0" smtClean="0"/>
              <a:t>          ——</a:t>
            </a:r>
            <a:r>
              <a:rPr lang="zh-CN" altLang="en-US" sz="2400" dirty="0" smtClean="0"/>
              <a:t>最小化</a:t>
            </a:r>
            <a:r>
              <a:rPr lang="en-US" altLang="zh-CN" sz="2400" dirty="0"/>
              <a:t>WAR</a:t>
            </a:r>
            <a:r>
              <a:rPr lang="zh-CN" altLang="en-US" sz="2400" dirty="0"/>
              <a:t>冒险和</a:t>
            </a:r>
            <a:r>
              <a:rPr lang="en-US" altLang="zh-CN" sz="2400" dirty="0"/>
              <a:t>WAW</a:t>
            </a:r>
            <a:r>
              <a:rPr lang="zh-CN" altLang="en-US" sz="2400" dirty="0"/>
              <a:t>冒险</a:t>
            </a:r>
            <a:endParaRPr lang="en-US" altLang="zh-CN" sz="2400" dirty="0"/>
          </a:p>
          <a:p>
            <a:endParaRPr lang="en-US" altLang="zh-CN" dirty="0"/>
          </a:p>
          <a:p>
            <a:endParaRPr lang="zh-CN" altLang="en-US" dirty="0"/>
          </a:p>
        </p:txBody>
      </p:sp>
    </p:spTree>
    <p:extLst>
      <p:ext uri="{BB962C8B-B14F-4D97-AF65-F5344CB8AC3E}">
        <p14:creationId xmlns:p14="http://schemas.microsoft.com/office/powerpoint/2010/main" val="3289708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32363" y="18765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algn="just" eaLnBrk="1" hangingPunct="1"/>
            <a:r>
              <a:rPr lang="zh-CN" altLang="en-US" sz="4000" b="1" kern="0" dirty="0" smtClean="0">
                <a:solidFill>
                  <a:srgbClr val="800000"/>
                </a:solidFill>
                <a:latin typeface="Arial" panose="020B0604020202020204" pitchFamily="34" charset="0"/>
                <a:ea typeface="黑体" panose="02010609060101010101" pitchFamily="49" charset="-122"/>
              </a:rPr>
              <a:t>             寄存器重命名</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228299"/>
            <a:ext cx="9144000" cy="2215991"/>
          </a:xfrm>
          <a:prstGeom prst="rect">
            <a:avLst/>
          </a:prstGeom>
          <a:noFill/>
        </p:spPr>
        <p:txBody>
          <a:bodyPr wrap="square" rtlCol="0">
            <a:spAutoFit/>
          </a:bodyPr>
          <a:lstStyle/>
          <a:p>
            <a:pPr>
              <a:buNone/>
            </a:pPr>
            <a:r>
              <a:rPr lang="en-US" altLang="zh-CN" sz="2400" dirty="0" smtClean="0"/>
              <a:t>DIV.D    F0, F2, F4</a:t>
            </a:r>
            <a:endParaRPr lang="en-US" altLang="zh-CN" sz="2400" dirty="0"/>
          </a:p>
          <a:p>
            <a:pPr>
              <a:buNone/>
            </a:pPr>
            <a:r>
              <a:rPr lang="en-US" altLang="zh-CN" sz="2400" dirty="0" smtClean="0"/>
              <a:t>ADD.D  </a:t>
            </a:r>
            <a:r>
              <a:rPr lang="en-US" altLang="zh-CN" sz="2400" dirty="0" smtClean="0">
                <a:solidFill>
                  <a:srgbClr val="002060"/>
                </a:solidFill>
              </a:rPr>
              <a:t>F6</a:t>
            </a:r>
            <a:r>
              <a:rPr lang="en-US" altLang="zh-CN" sz="2400" dirty="0" smtClean="0"/>
              <a:t>, F0, </a:t>
            </a:r>
            <a:r>
              <a:rPr lang="en-US" altLang="zh-CN" sz="2400" dirty="0" smtClean="0">
                <a:solidFill>
                  <a:srgbClr val="00B050"/>
                </a:solidFill>
              </a:rPr>
              <a:t>F8</a:t>
            </a:r>
            <a:endParaRPr lang="en-US" altLang="zh-CN" sz="2400" dirty="0">
              <a:solidFill>
                <a:srgbClr val="00B050"/>
              </a:solidFill>
            </a:endParaRPr>
          </a:p>
          <a:p>
            <a:pPr>
              <a:buNone/>
            </a:pPr>
            <a:r>
              <a:rPr lang="en-US" altLang="zh-CN" sz="2400" dirty="0" smtClean="0"/>
              <a:t>S.D         </a:t>
            </a:r>
            <a:r>
              <a:rPr lang="en-US" altLang="zh-CN" sz="2400" dirty="0" smtClean="0">
                <a:solidFill>
                  <a:srgbClr val="FF0000"/>
                </a:solidFill>
              </a:rPr>
              <a:t>F6</a:t>
            </a:r>
            <a:r>
              <a:rPr lang="en-US" altLang="zh-CN" sz="2400" dirty="0" smtClean="0"/>
              <a:t>, 0(R1</a:t>
            </a:r>
            <a:r>
              <a:rPr lang="en-US" altLang="zh-CN" sz="2400" dirty="0"/>
              <a:t>)</a:t>
            </a:r>
          </a:p>
          <a:p>
            <a:pPr>
              <a:buNone/>
            </a:pPr>
            <a:r>
              <a:rPr lang="en-US" altLang="zh-CN" sz="2400" dirty="0" smtClean="0"/>
              <a:t>SUB.D   </a:t>
            </a:r>
            <a:r>
              <a:rPr lang="en-US" altLang="zh-CN" sz="2400" dirty="0" smtClean="0">
                <a:solidFill>
                  <a:srgbClr val="00B050"/>
                </a:solidFill>
              </a:rPr>
              <a:t>F8</a:t>
            </a:r>
            <a:r>
              <a:rPr lang="en-US" altLang="zh-CN" sz="2400" dirty="0" smtClean="0"/>
              <a:t>, F10, F14</a:t>
            </a:r>
            <a:endParaRPr lang="en-US" altLang="zh-CN" sz="2400" dirty="0"/>
          </a:p>
          <a:p>
            <a:pPr>
              <a:buNone/>
            </a:pPr>
            <a:r>
              <a:rPr lang="en-US" altLang="zh-CN" sz="2400" dirty="0" smtClean="0"/>
              <a:t>MUL.D  </a:t>
            </a:r>
            <a:r>
              <a:rPr lang="en-US" altLang="zh-CN" sz="2400" dirty="0" smtClean="0">
                <a:solidFill>
                  <a:srgbClr val="FF0000"/>
                </a:solidFill>
              </a:rPr>
              <a:t>F6</a:t>
            </a:r>
            <a:r>
              <a:rPr lang="en-US" altLang="zh-CN" sz="2400" dirty="0" smtClean="0"/>
              <a:t>, F10, F8</a:t>
            </a:r>
            <a:endParaRPr lang="en-US" altLang="zh-CN" sz="2400" dirty="0"/>
          </a:p>
          <a:p>
            <a:endParaRPr lang="zh-CN" altLang="en-US" dirty="0"/>
          </a:p>
        </p:txBody>
      </p:sp>
      <p:sp>
        <p:nvSpPr>
          <p:cNvPr id="4" name="Freeform 5"/>
          <p:cNvSpPr/>
          <p:nvPr/>
        </p:nvSpPr>
        <p:spPr bwMode="auto">
          <a:xfrm>
            <a:off x="2612241" y="1726151"/>
            <a:ext cx="1347787" cy="881417"/>
          </a:xfrm>
          <a:custGeom>
            <a:avLst/>
            <a:gdLst>
              <a:gd name="connsiteX0" fmla="*/ 0 w 890588"/>
              <a:gd name="connsiteY0" fmla="*/ 0 h 857250"/>
              <a:gd name="connsiteX1" fmla="*/ 828675 w 890588"/>
              <a:gd name="connsiteY1" fmla="*/ 333375 h 857250"/>
              <a:gd name="connsiteX2" fmla="*/ 371475 w 890588"/>
              <a:gd name="connsiteY2" fmla="*/ 857250 h 857250"/>
            </a:gdLst>
            <a:ahLst/>
            <a:cxnLst>
              <a:cxn ang="0">
                <a:pos x="connsiteX0" y="connsiteY0"/>
              </a:cxn>
              <a:cxn ang="0">
                <a:pos x="connsiteX1" y="connsiteY1"/>
              </a:cxn>
              <a:cxn ang="0">
                <a:pos x="connsiteX2" y="connsiteY2"/>
              </a:cxn>
            </a:cxnLst>
            <a:rect l="l" t="t" r="r" b="b"/>
            <a:pathLst>
              <a:path w="890588" h="857250">
                <a:moveTo>
                  <a:pt x="0" y="0"/>
                </a:moveTo>
                <a:cubicBezTo>
                  <a:pt x="383381" y="95250"/>
                  <a:pt x="766763" y="190500"/>
                  <a:pt x="828675" y="333375"/>
                </a:cubicBezTo>
                <a:cubicBezTo>
                  <a:pt x="890588" y="476250"/>
                  <a:pt x="631031" y="666750"/>
                  <a:pt x="371475" y="857250"/>
                </a:cubicBezTo>
              </a:path>
            </a:pathLst>
          </a:custGeom>
          <a:noFill/>
          <a:ln w="9525"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spAutoFit/>
          </a:bodyPr>
          <a:lstStyle/>
          <a:p>
            <a:pPr fontAlgn="base">
              <a:spcBef>
                <a:spcPct val="20000"/>
              </a:spcBef>
              <a:spcAft>
                <a:spcPct val="0"/>
              </a:spcAft>
              <a:buClr>
                <a:srgbClr val="000000"/>
              </a:buClr>
              <a:buSzPct val="60000"/>
              <a:buFont typeface="Wingdings" pitchFamily="2" charset="2"/>
              <a:buNone/>
            </a:pPr>
            <a:endParaRPr lang="en-US" sz="3200">
              <a:solidFill>
                <a:srgbClr val="000000"/>
              </a:solidFill>
              <a:latin typeface="Arial Black" pitchFamily="34" charset="0"/>
            </a:endParaRPr>
          </a:p>
        </p:txBody>
      </p:sp>
      <p:sp>
        <p:nvSpPr>
          <p:cNvPr id="5" name="Freeform 7"/>
          <p:cNvSpPr/>
          <p:nvPr/>
        </p:nvSpPr>
        <p:spPr bwMode="auto">
          <a:xfrm>
            <a:off x="2472422" y="2109980"/>
            <a:ext cx="2631841" cy="852432"/>
          </a:xfrm>
          <a:custGeom>
            <a:avLst/>
            <a:gdLst>
              <a:gd name="connsiteX0" fmla="*/ 0 w 1965325"/>
              <a:gd name="connsiteY0" fmla="*/ 0 h 847725"/>
              <a:gd name="connsiteX1" fmla="*/ 1847850 w 1965325"/>
              <a:gd name="connsiteY1" fmla="*/ 342900 h 847725"/>
              <a:gd name="connsiteX2" fmla="*/ 704850 w 1965325"/>
              <a:gd name="connsiteY2" fmla="*/ 847725 h 847725"/>
            </a:gdLst>
            <a:ahLst/>
            <a:cxnLst>
              <a:cxn ang="0">
                <a:pos x="connsiteX0" y="connsiteY0"/>
              </a:cxn>
              <a:cxn ang="0">
                <a:pos x="connsiteX1" y="connsiteY1"/>
              </a:cxn>
              <a:cxn ang="0">
                <a:pos x="connsiteX2" y="connsiteY2"/>
              </a:cxn>
            </a:cxnLst>
            <a:rect l="l" t="t" r="r" b="b"/>
            <a:pathLst>
              <a:path w="1965325" h="847725">
                <a:moveTo>
                  <a:pt x="0" y="0"/>
                </a:moveTo>
                <a:cubicBezTo>
                  <a:pt x="865187" y="100806"/>
                  <a:pt x="1730375" y="201613"/>
                  <a:pt x="1847850" y="342900"/>
                </a:cubicBezTo>
                <a:cubicBezTo>
                  <a:pt x="1965325" y="484187"/>
                  <a:pt x="1335087" y="665956"/>
                  <a:pt x="704850" y="847725"/>
                </a:cubicBezTo>
              </a:path>
            </a:pathLst>
          </a:custGeom>
          <a:noFill/>
          <a:ln w="9525"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spAutoFit/>
          </a:bodyPr>
          <a:lstStyle/>
          <a:p>
            <a:pPr fontAlgn="base">
              <a:spcBef>
                <a:spcPct val="20000"/>
              </a:spcBef>
              <a:spcAft>
                <a:spcPct val="0"/>
              </a:spcAft>
              <a:buClr>
                <a:srgbClr val="000000"/>
              </a:buClr>
              <a:buSzPct val="60000"/>
              <a:buFont typeface="Wingdings" pitchFamily="2" charset="2"/>
              <a:buNone/>
            </a:pPr>
            <a:endParaRPr lang="en-US" sz="3200">
              <a:solidFill>
                <a:srgbClr val="000000"/>
              </a:solidFill>
              <a:latin typeface="Arial Black" pitchFamily="34" charset="0"/>
            </a:endParaRPr>
          </a:p>
        </p:txBody>
      </p:sp>
      <p:sp>
        <p:nvSpPr>
          <p:cNvPr id="6" name="文本框 5"/>
          <p:cNvSpPr txBox="1"/>
          <p:nvPr/>
        </p:nvSpPr>
        <p:spPr>
          <a:xfrm>
            <a:off x="3862316" y="1528549"/>
            <a:ext cx="1637732" cy="369332"/>
          </a:xfrm>
          <a:prstGeom prst="rect">
            <a:avLst/>
          </a:prstGeom>
          <a:noFill/>
        </p:spPr>
        <p:txBody>
          <a:bodyPr wrap="square" rtlCol="0">
            <a:spAutoFit/>
          </a:bodyPr>
          <a:lstStyle/>
          <a:p>
            <a:r>
              <a:rPr lang="zh-CN" altLang="en-US" dirty="0" smtClean="0"/>
              <a:t>反相关</a:t>
            </a:r>
            <a:r>
              <a:rPr lang="en-US" altLang="zh-CN" dirty="0" smtClean="0"/>
              <a:t>F8</a:t>
            </a:r>
            <a:endParaRPr lang="zh-CN" altLang="en-US" dirty="0"/>
          </a:p>
        </p:txBody>
      </p:sp>
      <p:sp>
        <p:nvSpPr>
          <p:cNvPr id="7" name="文本框 6"/>
          <p:cNvSpPr txBox="1"/>
          <p:nvPr/>
        </p:nvSpPr>
        <p:spPr>
          <a:xfrm>
            <a:off x="5104263" y="2388358"/>
            <a:ext cx="1228298" cy="369332"/>
          </a:xfrm>
          <a:prstGeom prst="rect">
            <a:avLst/>
          </a:prstGeom>
          <a:noFill/>
        </p:spPr>
        <p:txBody>
          <a:bodyPr wrap="square" rtlCol="0">
            <a:spAutoFit/>
          </a:bodyPr>
          <a:lstStyle/>
          <a:p>
            <a:r>
              <a:rPr lang="zh-CN" altLang="en-US" dirty="0" smtClean="0"/>
              <a:t>反相关</a:t>
            </a:r>
            <a:r>
              <a:rPr lang="en-US" altLang="zh-CN" dirty="0" smtClean="0"/>
              <a:t>F6</a:t>
            </a:r>
            <a:endParaRPr lang="zh-CN" altLang="en-US" dirty="0"/>
          </a:p>
        </p:txBody>
      </p:sp>
      <p:sp>
        <p:nvSpPr>
          <p:cNvPr id="8" name="文本框 7"/>
          <p:cNvSpPr txBox="1"/>
          <p:nvPr/>
        </p:nvSpPr>
        <p:spPr>
          <a:xfrm>
            <a:off x="177420" y="3444290"/>
            <a:ext cx="3152633" cy="369332"/>
          </a:xfrm>
          <a:prstGeom prst="rect">
            <a:avLst/>
          </a:prstGeom>
          <a:noFill/>
        </p:spPr>
        <p:txBody>
          <a:bodyPr wrap="square" rtlCol="0">
            <a:spAutoFit/>
          </a:bodyPr>
          <a:lstStyle/>
          <a:p>
            <a:r>
              <a:rPr lang="zh-CN" altLang="en-US" dirty="0" smtClean="0"/>
              <a:t>输出相关</a:t>
            </a:r>
            <a:r>
              <a:rPr lang="en-US" altLang="zh-CN" dirty="0" smtClean="0"/>
              <a:t>F6</a:t>
            </a:r>
            <a:r>
              <a:rPr lang="en-US" altLang="zh-CN" dirty="0" smtClean="0">
                <a:latin typeface="+mn-ea"/>
              </a:rPr>
              <a:t>(</a:t>
            </a:r>
            <a:r>
              <a:rPr lang="en-US" altLang="zh-CN" dirty="0" smtClean="0"/>
              <a:t>ADD</a:t>
            </a:r>
            <a:r>
              <a:rPr lang="zh-CN" altLang="en-US" dirty="0" smtClean="0">
                <a:latin typeface="+mn-ea"/>
              </a:rPr>
              <a:t>和</a:t>
            </a:r>
            <a:r>
              <a:rPr lang="en-US" altLang="zh-CN" dirty="0" smtClean="0"/>
              <a:t>MUL</a:t>
            </a:r>
            <a:r>
              <a:rPr lang="zh-CN" altLang="en-US" dirty="0" smtClean="0">
                <a:latin typeface="+mn-ea"/>
              </a:rPr>
              <a:t>指令</a:t>
            </a:r>
            <a:r>
              <a:rPr lang="en-US" altLang="zh-CN" dirty="0" smtClean="0">
                <a:latin typeface="+mn-ea"/>
              </a:rPr>
              <a:t>)</a:t>
            </a:r>
            <a:endParaRPr lang="zh-CN" altLang="en-US" dirty="0">
              <a:latin typeface="+mn-ea"/>
            </a:endParaRPr>
          </a:p>
        </p:txBody>
      </p:sp>
      <p:sp>
        <p:nvSpPr>
          <p:cNvPr id="9" name="文本框 8"/>
          <p:cNvSpPr txBox="1"/>
          <p:nvPr/>
        </p:nvSpPr>
        <p:spPr>
          <a:xfrm>
            <a:off x="0" y="4285397"/>
            <a:ext cx="9144000" cy="2308324"/>
          </a:xfrm>
          <a:prstGeom prst="rect">
            <a:avLst/>
          </a:prstGeom>
          <a:noFill/>
        </p:spPr>
        <p:txBody>
          <a:bodyPr wrap="square" rtlCol="0">
            <a:spAutoFit/>
          </a:bodyPr>
          <a:lstStyle/>
          <a:p>
            <a:r>
              <a:rPr lang="en-US" altLang="zh-CN" dirty="0" smtClean="0"/>
              <a:t>ADD</a:t>
            </a:r>
            <a:r>
              <a:rPr lang="zh-CN" altLang="en-US" dirty="0" smtClean="0"/>
              <a:t>和</a:t>
            </a:r>
            <a:r>
              <a:rPr lang="en-US" altLang="zh-CN" dirty="0" smtClean="0"/>
              <a:t>SUB</a:t>
            </a:r>
            <a:r>
              <a:rPr lang="zh-CN" altLang="en-US" dirty="0" smtClean="0"/>
              <a:t>之间存在</a:t>
            </a:r>
            <a:r>
              <a:rPr lang="en-US" altLang="zh-CN" dirty="0" smtClean="0"/>
              <a:t>WAR</a:t>
            </a:r>
            <a:r>
              <a:rPr lang="zh-CN" altLang="en-US" dirty="0" smtClean="0"/>
              <a:t>读后写冒险</a:t>
            </a:r>
            <a:r>
              <a:rPr lang="en-US" altLang="zh-CN" dirty="0" smtClean="0">
                <a:latin typeface="仿宋" panose="02010609060101010101" pitchFamily="49" charset="-122"/>
                <a:ea typeface="仿宋" panose="02010609060101010101" pitchFamily="49" charset="-122"/>
              </a:rPr>
              <a:t>(F8)</a:t>
            </a:r>
            <a:r>
              <a:rPr lang="zh-CN" altLang="en-US" dirty="0" smtClean="0"/>
              <a:t>。</a:t>
            </a:r>
            <a:r>
              <a:rPr lang="en-US" altLang="zh-CN" dirty="0" smtClean="0"/>
              <a:t>ADD</a:t>
            </a:r>
            <a:r>
              <a:rPr lang="zh-CN" altLang="en-US" dirty="0" smtClean="0"/>
              <a:t>等待</a:t>
            </a:r>
            <a:r>
              <a:rPr lang="en-US" altLang="zh-CN" dirty="0" smtClean="0"/>
              <a:t>DIV</a:t>
            </a:r>
            <a:r>
              <a:rPr lang="zh-CN" altLang="en-US" dirty="0" smtClean="0"/>
              <a:t>的结果</a:t>
            </a:r>
            <a:r>
              <a:rPr lang="en-US" altLang="zh-CN" dirty="0" smtClean="0"/>
              <a:t>F0</a:t>
            </a:r>
            <a:r>
              <a:rPr lang="zh-CN" altLang="en-US" dirty="0" smtClean="0"/>
              <a:t>。</a:t>
            </a:r>
            <a:r>
              <a:rPr lang="en-US" altLang="zh-CN" dirty="0" smtClean="0"/>
              <a:t>DIV</a:t>
            </a:r>
            <a:r>
              <a:rPr lang="zh-CN" altLang="en-US" dirty="0" smtClean="0"/>
              <a:t>执行很耗费时间，</a:t>
            </a:r>
            <a:r>
              <a:rPr lang="en-US" altLang="zh-CN" dirty="0" smtClean="0"/>
              <a:t>SUB</a:t>
            </a:r>
            <a:r>
              <a:rPr lang="zh-CN" altLang="en-US" dirty="0" smtClean="0"/>
              <a:t>有可能在</a:t>
            </a:r>
            <a:r>
              <a:rPr lang="en-US" altLang="zh-CN" dirty="0" smtClean="0"/>
              <a:t>ADD</a:t>
            </a:r>
            <a:r>
              <a:rPr lang="zh-CN" altLang="en-US" dirty="0" smtClean="0"/>
              <a:t>前面完成，导致</a:t>
            </a:r>
            <a:r>
              <a:rPr lang="en-US" altLang="zh-CN" dirty="0" smtClean="0"/>
              <a:t>WAR</a:t>
            </a:r>
            <a:r>
              <a:rPr lang="zh-CN" altLang="en-US" dirty="0" smtClean="0"/>
              <a:t>冒险。</a:t>
            </a:r>
            <a:endParaRPr lang="en-US" altLang="zh-CN" dirty="0" smtClean="0"/>
          </a:p>
          <a:p>
            <a:endParaRPr lang="en-US" altLang="zh-CN" dirty="0"/>
          </a:p>
          <a:p>
            <a:r>
              <a:rPr lang="en-US" altLang="zh-CN" dirty="0" smtClean="0"/>
              <a:t>SD</a:t>
            </a:r>
            <a:r>
              <a:rPr lang="zh-CN" altLang="en-US" dirty="0" smtClean="0"/>
              <a:t>和</a:t>
            </a:r>
            <a:r>
              <a:rPr lang="en-US" altLang="zh-CN" dirty="0" smtClean="0"/>
              <a:t>MUL</a:t>
            </a:r>
            <a:r>
              <a:rPr lang="zh-CN" altLang="en-US" dirty="0" smtClean="0"/>
              <a:t>之间存在</a:t>
            </a:r>
            <a:r>
              <a:rPr lang="en-US" altLang="zh-CN" dirty="0" smtClean="0"/>
              <a:t>WAR</a:t>
            </a:r>
            <a:r>
              <a:rPr lang="zh-CN" altLang="en-US" dirty="0" smtClean="0"/>
              <a:t>冒险</a:t>
            </a:r>
            <a:r>
              <a:rPr lang="en-US" altLang="zh-CN" dirty="0" smtClean="0">
                <a:latin typeface="仿宋" panose="02010609060101010101" pitchFamily="49" charset="-122"/>
                <a:ea typeface="仿宋" panose="02010609060101010101" pitchFamily="49" charset="-122"/>
              </a:rPr>
              <a:t>(F6)</a:t>
            </a:r>
            <a:r>
              <a:rPr lang="zh-CN" altLang="en-US" dirty="0" smtClean="0">
                <a:latin typeface="仿宋" panose="02010609060101010101" pitchFamily="49" charset="-122"/>
                <a:ea typeface="仿宋" panose="02010609060101010101" pitchFamily="49" charset="-122"/>
              </a:rPr>
              <a:t>。</a:t>
            </a:r>
            <a:r>
              <a:rPr lang="en-US" altLang="zh-CN" dirty="0" smtClean="0">
                <a:ea typeface="仿宋" panose="02010609060101010101" pitchFamily="49" charset="-122"/>
              </a:rPr>
              <a:t>SD</a:t>
            </a:r>
            <a:r>
              <a:rPr lang="zh-CN" altLang="en-US" dirty="0" smtClean="0">
                <a:latin typeface="+mn-ea"/>
              </a:rPr>
              <a:t>等待</a:t>
            </a:r>
            <a:r>
              <a:rPr lang="en-US" altLang="zh-CN" dirty="0" smtClean="0"/>
              <a:t>ADD</a:t>
            </a:r>
            <a:r>
              <a:rPr lang="zh-CN" altLang="en-US" dirty="0" smtClean="0">
                <a:latin typeface="+mn-ea"/>
              </a:rPr>
              <a:t>的结果</a:t>
            </a:r>
            <a:r>
              <a:rPr lang="en-US" altLang="zh-CN" dirty="0" smtClean="0"/>
              <a:t>F6</a:t>
            </a:r>
            <a:r>
              <a:rPr lang="zh-CN" altLang="en-US" dirty="0" smtClean="0"/>
              <a:t>。</a:t>
            </a:r>
            <a:r>
              <a:rPr lang="en-US" altLang="zh-CN" dirty="0">
                <a:ea typeface="仿宋" panose="02010609060101010101" pitchFamily="49" charset="-122"/>
              </a:rPr>
              <a:t>ADD</a:t>
            </a:r>
            <a:r>
              <a:rPr lang="zh-CN" altLang="en-US" dirty="0">
                <a:latin typeface="+mn-ea"/>
              </a:rPr>
              <a:t>等待</a:t>
            </a:r>
            <a:r>
              <a:rPr lang="en-US" altLang="zh-CN" dirty="0"/>
              <a:t>DIV</a:t>
            </a:r>
            <a:r>
              <a:rPr lang="zh-CN" altLang="en-US" dirty="0">
                <a:latin typeface="+mn-ea"/>
              </a:rPr>
              <a:t>的结果</a:t>
            </a:r>
            <a:r>
              <a:rPr lang="en-US" altLang="zh-CN" dirty="0"/>
              <a:t>F0</a:t>
            </a:r>
            <a:r>
              <a:rPr lang="zh-CN" altLang="en-US" dirty="0" smtClean="0"/>
              <a:t>。</a:t>
            </a:r>
            <a:r>
              <a:rPr lang="en-US" altLang="zh-CN" dirty="0" smtClean="0"/>
              <a:t>DIV</a:t>
            </a:r>
            <a:r>
              <a:rPr lang="zh-CN" altLang="en-US" dirty="0" smtClean="0"/>
              <a:t>执行时间远大于</a:t>
            </a:r>
            <a:r>
              <a:rPr lang="en-US" altLang="zh-CN" dirty="0" smtClean="0"/>
              <a:t>MUL</a:t>
            </a:r>
            <a:r>
              <a:rPr lang="zh-CN" altLang="en-US" dirty="0" smtClean="0"/>
              <a:t>。所以，</a:t>
            </a:r>
            <a:r>
              <a:rPr lang="en-US" altLang="zh-CN" dirty="0" smtClean="0"/>
              <a:t>MUL</a:t>
            </a:r>
            <a:r>
              <a:rPr lang="zh-CN" altLang="en-US" dirty="0" smtClean="0"/>
              <a:t>有可能在</a:t>
            </a:r>
            <a:r>
              <a:rPr lang="en-US" altLang="zh-CN" dirty="0" smtClean="0"/>
              <a:t>SD</a:t>
            </a:r>
            <a:r>
              <a:rPr lang="zh-CN" altLang="en-US" dirty="0" smtClean="0"/>
              <a:t>之前完成，导致</a:t>
            </a:r>
            <a:r>
              <a:rPr lang="en-US" altLang="zh-CN" dirty="0" smtClean="0"/>
              <a:t>WAR</a:t>
            </a:r>
            <a:r>
              <a:rPr lang="zh-CN" altLang="en-US" dirty="0" smtClean="0"/>
              <a:t>冒险。</a:t>
            </a:r>
            <a:endParaRPr lang="en-US" altLang="zh-CN" dirty="0" smtClean="0"/>
          </a:p>
          <a:p>
            <a:endParaRPr lang="en-US" altLang="zh-CN" dirty="0"/>
          </a:p>
          <a:p>
            <a:r>
              <a:rPr lang="en-US" altLang="zh-CN" dirty="0" smtClean="0"/>
              <a:t>MUL</a:t>
            </a:r>
            <a:r>
              <a:rPr lang="zh-CN" altLang="en-US" dirty="0" smtClean="0"/>
              <a:t>可能会在</a:t>
            </a:r>
            <a:r>
              <a:rPr lang="en-US" altLang="zh-CN" dirty="0" smtClean="0"/>
              <a:t>ADD</a:t>
            </a:r>
            <a:r>
              <a:rPr lang="zh-CN" altLang="en-US" dirty="0" smtClean="0"/>
              <a:t>之前完成，导致</a:t>
            </a:r>
            <a:r>
              <a:rPr lang="en-US" altLang="zh-CN" dirty="0" smtClean="0"/>
              <a:t>WAW</a:t>
            </a:r>
            <a:r>
              <a:rPr lang="zh-CN" altLang="en-US" dirty="0" smtClean="0"/>
              <a:t>冒险</a:t>
            </a:r>
            <a:r>
              <a:rPr lang="en-US" altLang="zh-CN" dirty="0" smtClean="0">
                <a:latin typeface="仿宋" panose="02010609060101010101" pitchFamily="49" charset="-122"/>
                <a:ea typeface="仿宋" panose="02010609060101010101" pitchFamily="49" charset="-122"/>
              </a:rPr>
              <a:t>(F6)</a:t>
            </a:r>
            <a:r>
              <a:rPr lang="zh-CN" altLang="en-US" dirty="0" smtClean="0">
                <a:latin typeface="仿宋" panose="02010609060101010101" pitchFamily="49" charset="-122"/>
                <a:ea typeface="仿宋" panose="02010609060101010101" pitchFamily="49" charset="-122"/>
              </a:rPr>
              <a:t>。</a:t>
            </a:r>
            <a:endParaRPr lang="zh-CN" altLang="en-US" dirty="0"/>
          </a:p>
          <a:p>
            <a:endParaRPr lang="zh-CN" altLang="en-US" dirty="0"/>
          </a:p>
        </p:txBody>
      </p:sp>
    </p:spTree>
    <p:extLst>
      <p:ext uri="{BB962C8B-B14F-4D97-AF65-F5344CB8AC3E}">
        <p14:creationId xmlns:p14="http://schemas.microsoft.com/office/powerpoint/2010/main" val="23660264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32363" y="18765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algn="just" eaLnBrk="1" hangingPunct="1"/>
            <a:r>
              <a:rPr lang="zh-CN" altLang="en-US" sz="4000" b="1" kern="0" dirty="0" smtClean="0">
                <a:solidFill>
                  <a:srgbClr val="800000"/>
                </a:solidFill>
                <a:latin typeface="Arial" panose="020B0604020202020204" pitchFamily="34" charset="0"/>
                <a:ea typeface="黑体" panose="02010609060101010101" pitchFamily="49" charset="-122"/>
              </a:rPr>
              <a:t>             寄存器重命名</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228299"/>
            <a:ext cx="9144000" cy="1938992"/>
          </a:xfrm>
          <a:prstGeom prst="rect">
            <a:avLst/>
          </a:prstGeom>
          <a:noFill/>
        </p:spPr>
        <p:txBody>
          <a:bodyPr wrap="square" rtlCol="0">
            <a:spAutoFit/>
          </a:bodyPr>
          <a:lstStyle/>
          <a:p>
            <a:r>
              <a:rPr lang="en-US" altLang="zh-CN" sz="2400" dirty="0" smtClean="0">
                <a:solidFill>
                  <a:srgbClr val="000000"/>
                </a:solidFill>
              </a:rPr>
              <a:t>DIV.D    F0, F2, F4</a:t>
            </a:r>
            <a:endParaRPr lang="en-US" altLang="zh-CN" sz="2400" dirty="0">
              <a:solidFill>
                <a:srgbClr val="000000"/>
              </a:solidFill>
            </a:endParaRPr>
          </a:p>
          <a:p>
            <a:r>
              <a:rPr lang="en-US" altLang="zh-CN" sz="2400" dirty="0" smtClean="0">
                <a:solidFill>
                  <a:srgbClr val="000000"/>
                </a:solidFill>
              </a:rPr>
              <a:t>ADD.D  </a:t>
            </a:r>
            <a:r>
              <a:rPr lang="en-US" altLang="zh-CN" sz="2400" dirty="0" smtClean="0">
                <a:solidFill>
                  <a:srgbClr val="FF0000"/>
                </a:solidFill>
              </a:rPr>
              <a:t>S</a:t>
            </a:r>
            <a:r>
              <a:rPr lang="en-US" altLang="zh-CN" sz="2400" dirty="0" smtClean="0">
                <a:solidFill>
                  <a:srgbClr val="000000"/>
                </a:solidFill>
              </a:rPr>
              <a:t>, F0, </a:t>
            </a:r>
            <a:r>
              <a:rPr lang="en-US" altLang="zh-CN" sz="2400" dirty="0" smtClean="0"/>
              <a:t>F8</a:t>
            </a:r>
            <a:endParaRPr lang="en-US" altLang="zh-CN" sz="2400" dirty="0"/>
          </a:p>
          <a:p>
            <a:r>
              <a:rPr lang="en-US" altLang="zh-CN" sz="2400" dirty="0" smtClean="0">
                <a:solidFill>
                  <a:srgbClr val="000000"/>
                </a:solidFill>
              </a:rPr>
              <a:t>S.D         </a:t>
            </a:r>
            <a:r>
              <a:rPr lang="en-US" altLang="zh-CN" sz="2400" dirty="0" smtClean="0">
                <a:solidFill>
                  <a:srgbClr val="FF0000"/>
                </a:solidFill>
              </a:rPr>
              <a:t>S</a:t>
            </a:r>
            <a:r>
              <a:rPr lang="en-US" altLang="zh-CN" sz="2400" dirty="0" smtClean="0">
                <a:solidFill>
                  <a:srgbClr val="000000"/>
                </a:solidFill>
              </a:rPr>
              <a:t>, 0(R1</a:t>
            </a:r>
            <a:r>
              <a:rPr lang="en-US" altLang="zh-CN" sz="2400" dirty="0">
                <a:solidFill>
                  <a:srgbClr val="000000"/>
                </a:solidFill>
              </a:rPr>
              <a:t>)</a:t>
            </a:r>
          </a:p>
          <a:p>
            <a:r>
              <a:rPr lang="en-US" altLang="zh-CN" sz="2400" dirty="0" smtClean="0">
                <a:solidFill>
                  <a:srgbClr val="000000"/>
                </a:solidFill>
              </a:rPr>
              <a:t>SUB.D   </a:t>
            </a:r>
            <a:r>
              <a:rPr lang="en-US" altLang="zh-CN" sz="2400" dirty="0" smtClean="0">
                <a:solidFill>
                  <a:srgbClr val="00B050"/>
                </a:solidFill>
              </a:rPr>
              <a:t>T</a:t>
            </a:r>
            <a:r>
              <a:rPr lang="en-US" altLang="zh-CN" sz="2400" dirty="0" smtClean="0">
                <a:solidFill>
                  <a:srgbClr val="000000"/>
                </a:solidFill>
              </a:rPr>
              <a:t>, F10, F14</a:t>
            </a:r>
            <a:endParaRPr lang="en-US" altLang="zh-CN" sz="2400" dirty="0">
              <a:solidFill>
                <a:srgbClr val="000000"/>
              </a:solidFill>
            </a:endParaRPr>
          </a:p>
          <a:p>
            <a:r>
              <a:rPr lang="en-US" altLang="zh-CN" sz="2400" dirty="0" smtClean="0">
                <a:solidFill>
                  <a:srgbClr val="000000"/>
                </a:solidFill>
              </a:rPr>
              <a:t>MUL.D  </a:t>
            </a:r>
            <a:r>
              <a:rPr lang="en-US" altLang="zh-CN" sz="2400" dirty="0" smtClean="0"/>
              <a:t>F6</a:t>
            </a:r>
            <a:r>
              <a:rPr lang="en-US" altLang="zh-CN" sz="2400" dirty="0" smtClean="0">
                <a:solidFill>
                  <a:srgbClr val="000000"/>
                </a:solidFill>
              </a:rPr>
              <a:t>, F10, </a:t>
            </a:r>
            <a:r>
              <a:rPr lang="en-US" altLang="zh-CN" sz="2400" dirty="0" smtClean="0">
                <a:solidFill>
                  <a:srgbClr val="00B050"/>
                </a:solidFill>
              </a:rPr>
              <a:t>T</a:t>
            </a:r>
            <a:endParaRPr lang="zh-CN" altLang="en-US" dirty="0">
              <a:solidFill>
                <a:srgbClr val="00B050"/>
              </a:solidFill>
            </a:endParaRPr>
          </a:p>
        </p:txBody>
      </p:sp>
      <p:sp>
        <p:nvSpPr>
          <p:cNvPr id="8" name="文本框 7"/>
          <p:cNvSpPr txBox="1"/>
          <p:nvPr/>
        </p:nvSpPr>
        <p:spPr>
          <a:xfrm>
            <a:off x="4107975" y="1377581"/>
            <a:ext cx="4421875" cy="1323439"/>
          </a:xfrm>
          <a:prstGeom prst="rect">
            <a:avLst/>
          </a:prstGeom>
          <a:noFill/>
        </p:spPr>
        <p:txBody>
          <a:bodyPr wrap="square" rtlCol="0">
            <a:spAutoFit/>
          </a:bodyPr>
          <a:lstStyle/>
          <a:p>
            <a:r>
              <a:rPr lang="zh-CN" altLang="en-US" sz="2000" dirty="0" smtClean="0">
                <a:solidFill>
                  <a:srgbClr val="000000"/>
                </a:solidFill>
              </a:rPr>
              <a:t>对于</a:t>
            </a:r>
            <a:r>
              <a:rPr lang="en-US" altLang="zh-CN" sz="2000" dirty="0" smtClean="0">
                <a:solidFill>
                  <a:srgbClr val="000000"/>
                </a:solidFill>
              </a:rPr>
              <a:t>ADD</a:t>
            </a:r>
            <a:r>
              <a:rPr lang="zh-CN" altLang="en-US" sz="2000" dirty="0" smtClean="0">
                <a:solidFill>
                  <a:srgbClr val="000000"/>
                </a:solidFill>
              </a:rPr>
              <a:t>和</a:t>
            </a:r>
            <a:r>
              <a:rPr lang="en-US" altLang="zh-CN" sz="2000" dirty="0" smtClean="0">
                <a:solidFill>
                  <a:srgbClr val="000000"/>
                </a:solidFill>
              </a:rPr>
              <a:t>SD</a:t>
            </a:r>
            <a:r>
              <a:rPr lang="zh-CN" altLang="en-US" sz="2000" dirty="0" smtClean="0">
                <a:solidFill>
                  <a:srgbClr val="000000"/>
                </a:solidFill>
              </a:rPr>
              <a:t>中的</a:t>
            </a:r>
            <a:r>
              <a:rPr lang="en-US" altLang="zh-CN" sz="2000" dirty="0" smtClean="0">
                <a:solidFill>
                  <a:srgbClr val="000000"/>
                </a:solidFill>
              </a:rPr>
              <a:t>F6</a:t>
            </a:r>
            <a:r>
              <a:rPr lang="zh-CN" altLang="en-US" sz="2000" dirty="0" smtClean="0">
                <a:solidFill>
                  <a:srgbClr val="000000"/>
                </a:solidFill>
              </a:rPr>
              <a:t>，两者间存在真实必须的数据流动。</a:t>
            </a:r>
            <a:r>
              <a:rPr lang="en-US" altLang="zh-CN" sz="2000" dirty="0" smtClean="0">
                <a:solidFill>
                  <a:srgbClr val="000000"/>
                </a:solidFill>
              </a:rPr>
              <a:t>SD</a:t>
            </a:r>
            <a:r>
              <a:rPr lang="zh-CN" altLang="en-US" sz="2000" dirty="0" smtClean="0">
                <a:solidFill>
                  <a:srgbClr val="000000"/>
                </a:solidFill>
              </a:rPr>
              <a:t>将读取</a:t>
            </a:r>
            <a:r>
              <a:rPr lang="en-US" altLang="zh-CN" sz="2000" dirty="0" smtClean="0">
                <a:solidFill>
                  <a:srgbClr val="000000"/>
                </a:solidFill>
              </a:rPr>
              <a:t>ADD</a:t>
            </a:r>
            <a:r>
              <a:rPr lang="zh-CN" altLang="en-US" sz="2000" dirty="0" smtClean="0">
                <a:solidFill>
                  <a:srgbClr val="000000"/>
                </a:solidFill>
              </a:rPr>
              <a:t>的结果。将这两个</a:t>
            </a:r>
            <a:r>
              <a:rPr lang="en-US" altLang="zh-CN" sz="2000" dirty="0" smtClean="0">
                <a:solidFill>
                  <a:srgbClr val="000000"/>
                </a:solidFill>
              </a:rPr>
              <a:t>F6</a:t>
            </a:r>
            <a:r>
              <a:rPr lang="zh-CN" altLang="en-US" sz="2000" dirty="0" smtClean="0">
                <a:solidFill>
                  <a:srgbClr val="000000"/>
                </a:solidFill>
              </a:rPr>
              <a:t>寄存器重命名为</a:t>
            </a:r>
            <a:r>
              <a:rPr lang="en-US" altLang="zh-CN" sz="2000" dirty="0" smtClean="0">
                <a:solidFill>
                  <a:srgbClr val="000000"/>
                </a:solidFill>
              </a:rPr>
              <a:t>S</a:t>
            </a:r>
            <a:r>
              <a:rPr lang="zh-CN" altLang="en-US" sz="2000" dirty="0" smtClean="0">
                <a:solidFill>
                  <a:srgbClr val="000000"/>
                </a:solidFill>
              </a:rPr>
              <a:t>。同时，不改变</a:t>
            </a:r>
            <a:r>
              <a:rPr lang="en-US" altLang="zh-CN" sz="2000" dirty="0" smtClean="0">
                <a:solidFill>
                  <a:srgbClr val="000000"/>
                </a:solidFill>
              </a:rPr>
              <a:t>MUL</a:t>
            </a:r>
            <a:r>
              <a:rPr lang="zh-CN" altLang="en-US" sz="2000" dirty="0" smtClean="0">
                <a:solidFill>
                  <a:srgbClr val="000000"/>
                </a:solidFill>
              </a:rPr>
              <a:t>中的</a:t>
            </a:r>
            <a:r>
              <a:rPr lang="en-US" altLang="zh-CN" sz="2000" dirty="0" smtClean="0">
                <a:solidFill>
                  <a:srgbClr val="000000"/>
                </a:solidFill>
              </a:rPr>
              <a:t>F6</a:t>
            </a:r>
            <a:r>
              <a:rPr lang="zh-CN" altLang="en-US" sz="2000" dirty="0" smtClean="0">
                <a:solidFill>
                  <a:srgbClr val="000000"/>
                </a:solidFill>
              </a:rPr>
              <a:t>。</a:t>
            </a:r>
            <a:endParaRPr lang="zh-CN" altLang="en-US" sz="2000" dirty="0">
              <a:solidFill>
                <a:srgbClr val="000000"/>
              </a:solidFill>
              <a:latin typeface="宋体"/>
            </a:endParaRPr>
          </a:p>
        </p:txBody>
      </p:sp>
      <p:sp>
        <p:nvSpPr>
          <p:cNvPr id="9" name="文本框 8"/>
          <p:cNvSpPr txBox="1"/>
          <p:nvPr/>
        </p:nvSpPr>
        <p:spPr>
          <a:xfrm>
            <a:off x="0" y="3889612"/>
            <a:ext cx="9144000" cy="2523768"/>
          </a:xfrm>
          <a:prstGeom prst="rect">
            <a:avLst/>
          </a:prstGeom>
          <a:noFill/>
        </p:spPr>
        <p:txBody>
          <a:bodyPr wrap="square" rtlCol="0">
            <a:spAutoFit/>
          </a:bodyPr>
          <a:lstStyle/>
          <a:p>
            <a:r>
              <a:rPr lang="zh-CN" altLang="en-US" sz="2000" dirty="0" smtClean="0">
                <a:solidFill>
                  <a:srgbClr val="000000"/>
                </a:solidFill>
              </a:rPr>
              <a:t>对于</a:t>
            </a:r>
            <a:r>
              <a:rPr lang="en-US" altLang="zh-CN" sz="2000" dirty="0" smtClean="0">
                <a:solidFill>
                  <a:srgbClr val="000000"/>
                </a:solidFill>
              </a:rPr>
              <a:t>SUB</a:t>
            </a:r>
            <a:r>
              <a:rPr lang="zh-CN" altLang="en-US" sz="2000" dirty="0" smtClean="0">
                <a:solidFill>
                  <a:srgbClr val="000000"/>
                </a:solidFill>
              </a:rPr>
              <a:t>和</a:t>
            </a:r>
            <a:r>
              <a:rPr lang="en-US" altLang="zh-CN" sz="2000" dirty="0" smtClean="0">
                <a:solidFill>
                  <a:srgbClr val="000000"/>
                </a:solidFill>
              </a:rPr>
              <a:t>MUL</a:t>
            </a:r>
            <a:r>
              <a:rPr lang="zh-CN" altLang="en-US" sz="2000" dirty="0" smtClean="0">
                <a:solidFill>
                  <a:srgbClr val="000000"/>
                </a:solidFill>
              </a:rPr>
              <a:t>中的</a:t>
            </a:r>
            <a:r>
              <a:rPr lang="en-US" altLang="zh-CN" sz="2000" dirty="0" smtClean="0">
                <a:solidFill>
                  <a:srgbClr val="000000"/>
                </a:solidFill>
              </a:rPr>
              <a:t>F8</a:t>
            </a:r>
            <a:r>
              <a:rPr lang="zh-CN" altLang="en-US" sz="2000" dirty="0" smtClean="0">
                <a:solidFill>
                  <a:srgbClr val="000000"/>
                </a:solidFill>
              </a:rPr>
              <a:t>，两者间也存在真实必须的数据流动。</a:t>
            </a:r>
            <a:r>
              <a:rPr lang="en-US" altLang="zh-CN" sz="2000" dirty="0" smtClean="0">
                <a:solidFill>
                  <a:srgbClr val="000000"/>
                </a:solidFill>
              </a:rPr>
              <a:t>MUL</a:t>
            </a:r>
            <a:r>
              <a:rPr lang="zh-CN" altLang="en-US" sz="2000" dirty="0" smtClean="0">
                <a:solidFill>
                  <a:srgbClr val="000000"/>
                </a:solidFill>
              </a:rPr>
              <a:t>将读取</a:t>
            </a:r>
            <a:r>
              <a:rPr lang="en-US" altLang="zh-CN" sz="2000" dirty="0" smtClean="0">
                <a:solidFill>
                  <a:srgbClr val="000000"/>
                </a:solidFill>
              </a:rPr>
              <a:t>SUB</a:t>
            </a:r>
            <a:r>
              <a:rPr lang="zh-CN" altLang="en-US" sz="2000" dirty="0" smtClean="0">
                <a:solidFill>
                  <a:srgbClr val="000000"/>
                </a:solidFill>
              </a:rPr>
              <a:t>的结果。重新命名这两个寄存器为</a:t>
            </a:r>
            <a:r>
              <a:rPr lang="en-US" altLang="zh-CN" sz="2000" dirty="0" smtClean="0">
                <a:solidFill>
                  <a:srgbClr val="000000"/>
                </a:solidFill>
              </a:rPr>
              <a:t>T</a:t>
            </a:r>
            <a:r>
              <a:rPr lang="zh-CN" altLang="en-US" sz="2000" dirty="0" smtClean="0">
                <a:solidFill>
                  <a:srgbClr val="000000"/>
                </a:solidFill>
              </a:rPr>
              <a:t>。同时，不改变</a:t>
            </a:r>
            <a:r>
              <a:rPr lang="en-US" altLang="zh-CN" sz="2000" dirty="0" smtClean="0">
                <a:solidFill>
                  <a:srgbClr val="000000"/>
                </a:solidFill>
              </a:rPr>
              <a:t>ADD</a:t>
            </a:r>
            <a:r>
              <a:rPr lang="zh-CN" altLang="en-US" sz="2000" dirty="0" smtClean="0">
                <a:solidFill>
                  <a:srgbClr val="000000"/>
                </a:solidFill>
              </a:rPr>
              <a:t>中的</a:t>
            </a:r>
            <a:r>
              <a:rPr lang="en-US" altLang="zh-CN" sz="2000" dirty="0" smtClean="0">
                <a:solidFill>
                  <a:srgbClr val="000000"/>
                </a:solidFill>
              </a:rPr>
              <a:t>F8. </a:t>
            </a:r>
          </a:p>
          <a:p>
            <a:endParaRPr lang="en-US" altLang="zh-CN" sz="2000" dirty="0" smtClean="0">
              <a:solidFill>
                <a:srgbClr val="000000"/>
              </a:solidFill>
            </a:endParaRPr>
          </a:p>
          <a:p>
            <a:r>
              <a:rPr lang="zh-CN" altLang="en-US" sz="2000" dirty="0" smtClean="0">
                <a:solidFill>
                  <a:srgbClr val="000000"/>
                </a:solidFill>
              </a:rPr>
              <a:t>当两条连续指令之间同名寄存器，且存在真实必须的数据交流，将寄存器重命名，而其他情况寄存器保留原来名字</a:t>
            </a:r>
            <a:endParaRPr lang="en-US" altLang="zh-CN" sz="2000" dirty="0">
              <a:solidFill>
                <a:srgbClr val="000000"/>
              </a:solidFill>
            </a:endParaRPr>
          </a:p>
          <a:p>
            <a:endParaRPr lang="en-US" altLang="zh-CN" dirty="0">
              <a:solidFill>
                <a:srgbClr val="000000"/>
              </a:solidFill>
            </a:endParaRPr>
          </a:p>
          <a:p>
            <a:r>
              <a:rPr lang="zh-CN" altLang="en-US" sz="2000" dirty="0" smtClean="0">
                <a:solidFill>
                  <a:srgbClr val="000000"/>
                </a:solidFill>
              </a:rPr>
              <a:t>通过寄存器重命名之后，消除了</a:t>
            </a:r>
            <a:r>
              <a:rPr lang="en-US" altLang="zh-CN" sz="2000" dirty="0" smtClean="0">
                <a:solidFill>
                  <a:srgbClr val="000000"/>
                </a:solidFill>
              </a:rPr>
              <a:t>WAR</a:t>
            </a:r>
            <a:r>
              <a:rPr lang="zh-CN" altLang="en-US" sz="2000" dirty="0" smtClean="0">
                <a:solidFill>
                  <a:srgbClr val="000000"/>
                </a:solidFill>
              </a:rPr>
              <a:t>冒险和</a:t>
            </a:r>
            <a:r>
              <a:rPr lang="en-US" altLang="zh-CN" sz="2000" dirty="0" smtClean="0">
                <a:solidFill>
                  <a:srgbClr val="000000"/>
                </a:solidFill>
              </a:rPr>
              <a:t>WRW</a:t>
            </a:r>
            <a:r>
              <a:rPr lang="zh-CN" altLang="en-US" sz="2000" dirty="0" smtClean="0">
                <a:solidFill>
                  <a:srgbClr val="000000"/>
                </a:solidFill>
              </a:rPr>
              <a:t>冒险，仅仅剩下</a:t>
            </a:r>
            <a:r>
              <a:rPr lang="en-US" altLang="zh-CN" sz="2000" dirty="0" smtClean="0">
                <a:solidFill>
                  <a:srgbClr val="000000"/>
                </a:solidFill>
              </a:rPr>
              <a:t>RAW</a:t>
            </a:r>
            <a:r>
              <a:rPr lang="zh-CN" altLang="en-US" sz="2000" dirty="0" smtClean="0">
                <a:solidFill>
                  <a:srgbClr val="000000"/>
                </a:solidFill>
              </a:rPr>
              <a:t>冒险。可以通过严格控制相应指令执行顺序来消除。</a:t>
            </a:r>
            <a:endParaRPr lang="zh-CN" altLang="en-US" sz="2000" dirty="0">
              <a:solidFill>
                <a:srgbClr val="000000"/>
              </a:solidFill>
            </a:endParaRPr>
          </a:p>
        </p:txBody>
      </p:sp>
    </p:spTree>
    <p:extLst>
      <p:ext uri="{BB962C8B-B14F-4D97-AF65-F5344CB8AC3E}">
        <p14:creationId xmlns:p14="http://schemas.microsoft.com/office/powerpoint/2010/main" val="13493616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77771" y="201306"/>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寄存器重命名</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473958"/>
            <a:ext cx="9144000" cy="452431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t>寄存器重命名通过</a:t>
            </a:r>
            <a:r>
              <a:rPr lang="zh-CN" altLang="en-US" sz="2400" dirty="0"/>
              <a:t>保留</a:t>
            </a:r>
            <a:r>
              <a:rPr lang="zh-CN" altLang="en-US" sz="2400" dirty="0" smtClean="0"/>
              <a:t>栈</a:t>
            </a:r>
            <a:r>
              <a:rPr lang="en-US" altLang="zh-CN" sz="2400" dirty="0" smtClean="0">
                <a:latin typeface="仿宋" panose="02010609060101010101" pitchFamily="49" charset="-122"/>
                <a:ea typeface="仿宋" panose="02010609060101010101" pitchFamily="49" charset="-122"/>
              </a:rPr>
              <a:t>(</a:t>
            </a:r>
            <a:r>
              <a:rPr lang="en-US" altLang="zh-CN" sz="2400" dirty="0" smtClean="0">
                <a:ea typeface="仿宋" panose="02010609060101010101" pitchFamily="49" charset="-122"/>
              </a:rPr>
              <a:t>reservation station</a:t>
            </a:r>
            <a:r>
              <a:rPr lang="en-US" altLang="zh-CN" sz="2400" dirty="0" smtClean="0">
                <a:latin typeface="仿宋" panose="02010609060101010101" pitchFamily="49" charset="-122"/>
                <a:ea typeface="仿宋" panose="02010609060101010101" pitchFamily="49" charset="-122"/>
              </a:rPr>
              <a:t>)</a:t>
            </a:r>
            <a:r>
              <a:rPr lang="zh-CN" altLang="en-US" sz="2400" dirty="0" smtClean="0"/>
              <a:t>实现</a:t>
            </a:r>
            <a:endParaRPr lang="en-US" altLang="zh-CN" sz="2400" dirty="0" smtClean="0"/>
          </a:p>
          <a:p>
            <a:endParaRPr lang="en-US" altLang="zh-CN" sz="2400" dirty="0" smtClean="0">
              <a:latin typeface="仿宋" panose="02010609060101010101" pitchFamily="49" charset="-122"/>
              <a:ea typeface="仿宋" panose="02010609060101010101" pitchFamily="49" charset="-122"/>
            </a:endParaRPr>
          </a:p>
          <a:p>
            <a:pPr marL="342900" indent="-342900">
              <a:buFont typeface="Wingdings" panose="05000000000000000000" pitchFamily="2" charset="2"/>
              <a:buChar char="Ø"/>
            </a:pPr>
            <a:r>
              <a:rPr lang="zh-CN" altLang="en-US" sz="2000" dirty="0" smtClean="0">
                <a:latin typeface="+mn-ea"/>
              </a:rPr>
              <a:t>当操作数可获得时，保留</a:t>
            </a:r>
            <a:r>
              <a:rPr lang="zh-CN" altLang="en-US" sz="2000" dirty="0" smtClean="0">
                <a:latin typeface="+mn-ea"/>
              </a:rPr>
              <a:t>栈去取操作数</a:t>
            </a:r>
            <a:r>
              <a:rPr lang="zh-CN" altLang="en-US" sz="2000" dirty="0" smtClean="0">
                <a:latin typeface="+mn-ea"/>
              </a:rPr>
              <a:t>，并缓存到保留栈中</a:t>
            </a:r>
            <a:endParaRPr lang="en-US" altLang="zh-CN" sz="2000" dirty="0" smtClean="0">
              <a:latin typeface="+mn-ea"/>
            </a:endParaRPr>
          </a:p>
          <a:p>
            <a:pPr marL="342900" indent="-342900">
              <a:buFont typeface="Wingdings" panose="05000000000000000000" pitchFamily="2" charset="2"/>
              <a:buChar char="Ø"/>
            </a:pPr>
            <a:endParaRPr lang="en-US" altLang="zh-CN" sz="2000" dirty="0" smtClean="0">
              <a:latin typeface="+mn-ea"/>
            </a:endParaRPr>
          </a:p>
          <a:p>
            <a:pPr marL="342900" indent="-342900">
              <a:buFont typeface="Wingdings" panose="05000000000000000000" pitchFamily="2" charset="2"/>
              <a:buChar char="Ø"/>
            </a:pPr>
            <a:r>
              <a:rPr lang="zh-CN" altLang="en-US" sz="2000" dirty="0" smtClean="0">
                <a:latin typeface="+mn-ea"/>
              </a:rPr>
              <a:t>等待执行指令指派提供操作数的保留栈</a:t>
            </a:r>
            <a:endParaRPr lang="en-US" altLang="zh-CN" sz="2000" dirty="0" smtClean="0">
              <a:latin typeface="+mn-ea"/>
            </a:endParaRPr>
          </a:p>
          <a:p>
            <a:pPr marL="342900" indent="-342900">
              <a:buFont typeface="Wingdings" panose="05000000000000000000" pitchFamily="2" charset="2"/>
              <a:buChar char="Ø"/>
            </a:pPr>
            <a:endParaRPr lang="en-US" altLang="zh-CN" sz="2000" dirty="0" smtClean="0">
              <a:latin typeface="+mn-ea"/>
            </a:endParaRPr>
          </a:p>
          <a:p>
            <a:pPr marL="342900" indent="-342900">
              <a:buFont typeface="Wingdings" panose="05000000000000000000" pitchFamily="2" charset="2"/>
              <a:buChar char="Ø"/>
            </a:pPr>
            <a:r>
              <a:rPr lang="zh-CN" altLang="en-US" sz="2000" dirty="0" smtClean="0">
                <a:latin typeface="+mn-ea"/>
              </a:rPr>
              <a:t>指令执行结果可以通过公共数据总线</a:t>
            </a:r>
            <a:r>
              <a:rPr lang="en-US" altLang="zh-CN" sz="2000" dirty="0" smtClean="0">
                <a:latin typeface="+mn-ea"/>
              </a:rPr>
              <a:t>CDB(common data bus)</a:t>
            </a:r>
            <a:r>
              <a:rPr lang="zh-CN" altLang="en-US" sz="2000" dirty="0" smtClean="0">
                <a:latin typeface="+mn-ea"/>
              </a:rPr>
              <a:t>广播传递</a:t>
            </a:r>
            <a:endParaRPr lang="en-US" altLang="zh-CN" sz="2000" dirty="0" smtClean="0">
              <a:latin typeface="+mn-ea"/>
            </a:endParaRPr>
          </a:p>
          <a:p>
            <a:pPr marL="342900" indent="-342900">
              <a:buFont typeface="Wingdings" panose="05000000000000000000" pitchFamily="2" charset="2"/>
              <a:buChar char="Ø"/>
            </a:pPr>
            <a:endParaRPr lang="en-US" altLang="zh-CN" sz="2000" dirty="0" smtClean="0">
              <a:latin typeface="+mn-ea"/>
            </a:endParaRPr>
          </a:p>
          <a:p>
            <a:pPr marL="342900" indent="-342900">
              <a:buFont typeface="Wingdings" panose="05000000000000000000" pitchFamily="2" charset="2"/>
              <a:buChar char="Ø"/>
            </a:pPr>
            <a:r>
              <a:rPr lang="zh-CN" altLang="en-US" sz="2000" dirty="0" smtClean="0"/>
              <a:t>如果若干条重叠执行指令的目的寄存器相同，只有最后的输出值会更新寄存器堆</a:t>
            </a:r>
            <a:endParaRPr lang="en-US" altLang="zh-CN" sz="2000" dirty="0" smtClean="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zh-CN" altLang="en-US" sz="2000" dirty="0" smtClean="0"/>
              <a:t>当指令被发射</a:t>
            </a:r>
            <a:r>
              <a:rPr lang="zh-CN" altLang="en-US" sz="2000" dirty="0" smtClean="0"/>
              <a:t>，用</a:t>
            </a:r>
            <a:r>
              <a:rPr lang="zh-CN" altLang="en-US" sz="2000" dirty="0" smtClean="0"/>
              <a:t>保留栈编号名称来重新</a:t>
            </a:r>
            <a:r>
              <a:rPr lang="zh-CN" altLang="en-US" sz="2000" dirty="0"/>
              <a:t>命名寄存器</a:t>
            </a:r>
            <a:endParaRPr lang="en-US" altLang="zh-CN" sz="2000" dirty="0" smtClean="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zh-CN" altLang="en-US" sz="2000" dirty="0" smtClean="0"/>
              <a:t>保留栈数量会多于寄存器数量，可以去除编译器不能消除的一些冒险</a:t>
            </a:r>
            <a:endParaRPr lang="zh-CN" altLang="en-US" sz="2000" dirty="0"/>
          </a:p>
        </p:txBody>
      </p:sp>
    </p:spTree>
    <p:extLst>
      <p:ext uri="{BB962C8B-B14F-4D97-AF65-F5344CB8AC3E}">
        <p14:creationId xmlns:p14="http://schemas.microsoft.com/office/powerpoint/2010/main" val="17625015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64123" y="160362"/>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3600" b="1" kern="0" dirty="0">
                <a:solidFill>
                  <a:srgbClr val="800000"/>
                </a:solidFill>
                <a:latin typeface="Arial" panose="020B0604020202020204" pitchFamily="34" charset="0"/>
                <a:ea typeface="黑体" panose="02010609060101010101" pitchFamily="49" charset="-122"/>
              </a:rPr>
              <a:t>保留</a:t>
            </a:r>
            <a:r>
              <a:rPr lang="zh-CN" altLang="en-US" sz="3600" b="1" kern="0" dirty="0" smtClean="0">
                <a:solidFill>
                  <a:srgbClr val="800000"/>
                </a:solidFill>
                <a:latin typeface="Arial" panose="020B0604020202020204" pitchFamily="34" charset="0"/>
                <a:ea typeface="黑体" panose="02010609060101010101" pitchFamily="49" charset="-122"/>
              </a:rPr>
              <a:t>栈</a:t>
            </a:r>
            <a:r>
              <a:rPr lang="en-US" altLang="zh-CN" sz="3600" b="1" kern="0" dirty="0" smtClean="0">
                <a:solidFill>
                  <a:srgbClr val="800000"/>
                </a:solidFill>
                <a:latin typeface="仿宋" panose="02010609060101010101" pitchFamily="49" charset="-122"/>
                <a:ea typeface="仿宋" panose="02010609060101010101" pitchFamily="49" charset="-122"/>
              </a:rPr>
              <a:t>(Reservation station)</a:t>
            </a:r>
            <a:endParaRPr lang="zh-CN" altLang="en-US" sz="36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665027"/>
            <a:ext cx="9144000" cy="4154984"/>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t>不用寄存器堆而用保留栈，具有两个性质：</a:t>
            </a:r>
            <a:endParaRPr lang="en-US" altLang="zh-CN" sz="2400" dirty="0" smtClean="0"/>
          </a:p>
          <a:p>
            <a:pPr marL="800100" lvl="1" indent="-342900">
              <a:buFont typeface="Wingdings" panose="05000000000000000000" pitchFamily="2" charset="2"/>
              <a:buChar char="ü"/>
            </a:pPr>
            <a:r>
              <a:rPr lang="zh-CN" altLang="en-US" sz="2400" dirty="0" smtClean="0"/>
              <a:t>分布式执行控制和冒险检测：保留栈里的信息确定栈中的指令何时开始执行</a:t>
            </a:r>
            <a:endParaRPr lang="en-US" altLang="zh-CN" sz="2400" dirty="0" smtClean="0"/>
          </a:p>
          <a:p>
            <a:endParaRPr lang="en-US" altLang="zh-CN" sz="2400" dirty="0"/>
          </a:p>
          <a:p>
            <a:pPr marL="800100" lvl="1" indent="-342900">
              <a:buFont typeface="Wingdings" panose="05000000000000000000" pitchFamily="2" charset="2"/>
              <a:buChar char="ü"/>
            </a:pPr>
            <a:r>
              <a:rPr lang="zh-CN" altLang="en-US" sz="2400" dirty="0" smtClean="0"/>
              <a:t>执行结果从保留栈通过</a:t>
            </a:r>
            <a:r>
              <a:rPr lang="en-US" altLang="zh-CN" sz="2400" dirty="0" smtClean="0"/>
              <a:t>CDB</a:t>
            </a:r>
            <a:r>
              <a:rPr lang="zh-CN" altLang="en-US" sz="2400" dirty="0" smtClean="0"/>
              <a:t>直接送给需要该结果的功能部件，不用通过寄存器。</a:t>
            </a:r>
            <a:r>
              <a:rPr lang="en-US" altLang="zh-CN" sz="2400" dirty="0" smtClean="0"/>
              <a:t>CDB</a:t>
            </a:r>
            <a:r>
              <a:rPr lang="zh-CN" altLang="en-US" sz="2400" dirty="0" smtClean="0"/>
              <a:t>提供了旁路功能，可以让多条指令同时得到保留栈的执行结果</a:t>
            </a:r>
            <a:endParaRPr lang="en-US" altLang="zh-CN" sz="2400" dirty="0" smtClean="0"/>
          </a:p>
          <a:p>
            <a:endParaRPr lang="en-US" altLang="zh-CN" sz="2400" dirty="0" smtClean="0"/>
          </a:p>
          <a:p>
            <a:endParaRPr lang="en-US" altLang="zh-CN" sz="2400" dirty="0"/>
          </a:p>
          <a:p>
            <a:pPr marL="342900" indent="-342900">
              <a:buFont typeface="Wingdings" panose="05000000000000000000" pitchFamily="2" charset="2"/>
              <a:buChar char="l"/>
            </a:pPr>
            <a:r>
              <a:rPr lang="zh-CN" altLang="en-US" sz="2400" dirty="0" smtClean="0"/>
              <a:t>每个</a:t>
            </a:r>
            <a:r>
              <a:rPr lang="zh-CN" altLang="en-US" sz="2400" dirty="0"/>
              <a:t>保留栈保存指令</a:t>
            </a:r>
            <a:r>
              <a:rPr lang="en-US" altLang="zh-CN" sz="2400" dirty="0"/>
              <a:t>+</a:t>
            </a:r>
            <a:r>
              <a:rPr lang="zh-CN" altLang="en-US" sz="2400" dirty="0" smtClean="0"/>
              <a:t>操作数</a:t>
            </a:r>
            <a:r>
              <a:rPr lang="en-US" altLang="zh-CN" sz="2400" dirty="0" smtClean="0"/>
              <a:t>(</a:t>
            </a:r>
            <a:r>
              <a:rPr lang="zh-CN" altLang="en-US" sz="2400" dirty="0"/>
              <a:t>如果可以获得</a:t>
            </a:r>
            <a:r>
              <a:rPr lang="en-US" altLang="zh-CN" sz="2400" dirty="0"/>
              <a:t>)</a:t>
            </a:r>
            <a:r>
              <a:rPr lang="zh-CN" altLang="en-US" sz="2400" dirty="0"/>
              <a:t>或者将要提供</a:t>
            </a:r>
            <a:r>
              <a:rPr lang="zh-CN" altLang="en-US" sz="2400" dirty="0" smtClean="0"/>
              <a:t>操作数的</a:t>
            </a:r>
            <a:r>
              <a:rPr lang="zh-CN" altLang="en-US" sz="2400" dirty="0"/>
              <a:t>保留栈</a:t>
            </a:r>
            <a:endParaRPr lang="zh-CN" altLang="en-US" sz="2400" dirty="0"/>
          </a:p>
        </p:txBody>
      </p:sp>
    </p:spTree>
    <p:extLst>
      <p:ext uri="{BB962C8B-B14F-4D97-AF65-F5344CB8AC3E}">
        <p14:creationId xmlns:p14="http://schemas.microsoft.com/office/powerpoint/2010/main" val="5152750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9144000" cy="6858000"/>
          </a:xfrm>
          <a:prstGeom prst="rect">
            <a:avLst/>
          </a:prstGeom>
        </p:spPr>
      </p:pic>
      <p:sp>
        <p:nvSpPr>
          <p:cNvPr id="4" name="文本框 3"/>
          <p:cNvSpPr txBox="1"/>
          <p:nvPr/>
        </p:nvSpPr>
        <p:spPr>
          <a:xfrm>
            <a:off x="395614" y="300250"/>
            <a:ext cx="2333767" cy="923330"/>
          </a:xfrm>
          <a:prstGeom prst="rect">
            <a:avLst/>
          </a:prstGeom>
          <a:noFill/>
        </p:spPr>
        <p:txBody>
          <a:bodyPr wrap="square" rtlCol="0">
            <a:spAutoFit/>
          </a:bodyPr>
          <a:lstStyle/>
          <a:p>
            <a:r>
              <a:rPr lang="en-US" altLang="zh-CN" dirty="0" smtClean="0"/>
              <a:t>Load </a:t>
            </a:r>
            <a:r>
              <a:rPr lang="zh-CN" altLang="en-US" dirty="0" smtClean="0"/>
              <a:t>和</a:t>
            </a:r>
            <a:r>
              <a:rPr lang="en-US" altLang="zh-CN" dirty="0" smtClean="0"/>
              <a:t>store</a:t>
            </a:r>
            <a:r>
              <a:rPr lang="zh-CN" altLang="en-US" dirty="0" smtClean="0"/>
              <a:t>缓冲栈，包含数据、地址，功能跟保留栈类似</a:t>
            </a:r>
            <a:endParaRPr lang="zh-CN" altLang="en-US" dirty="0"/>
          </a:p>
        </p:txBody>
      </p:sp>
    </p:spTree>
    <p:extLst>
      <p:ext uri="{BB962C8B-B14F-4D97-AF65-F5344CB8AC3E}">
        <p14:creationId xmlns:p14="http://schemas.microsoft.com/office/powerpoint/2010/main" val="32376016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18715" y="109182"/>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3600" b="1" kern="0" dirty="0" smtClean="0">
                <a:solidFill>
                  <a:srgbClr val="800000"/>
                </a:solidFill>
                <a:latin typeface="Arial" panose="020B0604020202020204" pitchFamily="34" charset="0"/>
                <a:ea typeface="黑体" panose="02010609060101010101" pitchFamily="49" charset="-122"/>
              </a:rPr>
              <a:t>动态调度</a:t>
            </a:r>
            <a:r>
              <a:rPr lang="en-US" altLang="zh-CN" sz="3600" b="1" kern="0" dirty="0" smtClean="0">
                <a:solidFill>
                  <a:srgbClr val="800000"/>
                </a:solidFill>
                <a:latin typeface="Arial" panose="020B0604020202020204" pitchFamily="34" charset="0"/>
                <a:ea typeface="黑体" panose="02010609060101010101" pitchFamily="49" charset="-122"/>
              </a:rPr>
              <a:t>——</a:t>
            </a:r>
            <a:r>
              <a:rPr lang="en-US" altLang="zh-CN" sz="3600" b="1" kern="0" dirty="0" err="1" smtClean="0">
                <a:solidFill>
                  <a:srgbClr val="800000"/>
                </a:solidFill>
                <a:ea typeface="黑体" panose="02010609060101010101" pitchFamily="49" charset="-122"/>
              </a:rPr>
              <a:t>Tomasulo</a:t>
            </a:r>
            <a:r>
              <a:rPr lang="en-US" altLang="zh-CN" sz="3600" b="1" kern="0" dirty="0" smtClean="0">
                <a:solidFill>
                  <a:srgbClr val="800000"/>
                </a:solidFill>
                <a:latin typeface="Arial" panose="020B0604020202020204" pitchFamily="34" charset="0"/>
                <a:ea typeface="黑体" panose="02010609060101010101" pitchFamily="49" charset="-122"/>
              </a:rPr>
              <a:t> </a:t>
            </a:r>
            <a:r>
              <a:rPr lang="zh-CN" altLang="en-US" sz="3600" b="1" kern="0" dirty="0" smtClean="0">
                <a:solidFill>
                  <a:srgbClr val="800000"/>
                </a:solidFill>
                <a:latin typeface="Arial" panose="020B0604020202020204" pitchFamily="34" charset="0"/>
                <a:ea typeface="黑体" panose="02010609060101010101" pitchFamily="49" charset="-122"/>
              </a:rPr>
              <a:t>算法</a:t>
            </a:r>
            <a:endParaRPr lang="zh-CN" altLang="en-US" sz="36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982639"/>
            <a:ext cx="9144000" cy="6001643"/>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t>算法步骤：</a:t>
            </a:r>
            <a:endParaRPr lang="en-US" altLang="zh-CN" sz="2400" dirty="0" smtClean="0"/>
          </a:p>
          <a:p>
            <a:pPr marL="342900" indent="-342900">
              <a:buFont typeface="Wingdings" panose="05000000000000000000" pitchFamily="2" charset="2"/>
              <a:buChar char="Ø"/>
            </a:pPr>
            <a:r>
              <a:rPr lang="zh-CN" altLang="en-US" sz="2400" dirty="0" smtClean="0"/>
              <a:t>发射</a:t>
            </a:r>
            <a:endParaRPr lang="en-US" altLang="zh-CN" sz="2400" dirty="0" smtClean="0"/>
          </a:p>
          <a:p>
            <a:pPr marL="800100" lvl="1" indent="-342900">
              <a:buFont typeface="Wingdings" panose="05000000000000000000" pitchFamily="2" charset="2"/>
              <a:buChar char="ü"/>
            </a:pPr>
            <a:r>
              <a:rPr lang="zh-CN" altLang="en-US" sz="2400" dirty="0" smtClean="0"/>
              <a:t>从</a:t>
            </a:r>
            <a:r>
              <a:rPr lang="en-US" altLang="zh-CN" sz="2400" dirty="0" smtClean="0"/>
              <a:t>FIFO</a:t>
            </a:r>
            <a:r>
              <a:rPr lang="zh-CN" altLang="en-US" sz="2400" dirty="0" smtClean="0"/>
              <a:t>指令缓冲栈中获取下一条指令</a:t>
            </a:r>
            <a:endParaRPr lang="en-US" altLang="zh-CN" sz="2400" dirty="0" smtClean="0"/>
          </a:p>
          <a:p>
            <a:pPr marL="800100" lvl="1" indent="-342900">
              <a:buFont typeface="Wingdings" panose="05000000000000000000" pitchFamily="2" charset="2"/>
              <a:buChar char="ü"/>
            </a:pPr>
            <a:r>
              <a:rPr lang="zh-CN" altLang="en-US" sz="2400" dirty="0" smtClean="0"/>
              <a:t>如果保留栈有空闲，将指令发射到保留栈中</a:t>
            </a:r>
            <a:endParaRPr lang="en-US" altLang="zh-CN" sz="2400" dirty="0" smtClean="0"/>
          </a:p>
          <a:p>
            <a:pPr marL="800100" lvl="1" indent="-342900">
              <a:buFont typeface="Wingdings" panose="05000000000000000000" pitchFamily="2" charset="2"/>
              <a:buChar char="ü"/>
            </a:pPr>
            <a:r>
              <a:rPr lang="zh-CN" altLang="en-US" sz="2400" dirty="0" smtClean="0"/>
              <a:t>如果操作数尚未获得，暂时让指令停顿</a:t>
            </a:r>
            <a:endParaRPr lang="en-US" altLang="zh-CN" sz="2400" dirty="0" smtClean="0"/>
          </a:p>
          <a:p>
            <a:pPr marL="800100" lvl="1" indent="-342900">
              <a:buFont typeface="Wingdings" panose="05000000000000000000" pitchFamily="2" charset="2"/>
              <a:buChar char="ü"/>
            </a:pPr>
            <a:r>
              <a:rPr lang="zh-CN" altLang="en-US" sz="2400" dirty="0"/>
              <a:t>重</a:t>
            </a:r>
            <a:r>
              <a:rPr lang="zh-CN" altLang="en-US" sz="2400" dirty="0" smtClean="0"/>
              <a:t>命名寄存器，消除</a:t>
            </a:r>
            <a:r>
              <a:rPr lang="en-US" altLang="zh-CN" sz="2400" dirty="0" smtClean="0"/>
              <a:t>WAR</a:t>
            </a:r>
            <a:r>
              <a:rPr lang="zh-CN" altLang="en-US" sz="2400" dirty="0" smtClean="0"/>
              <a:t>、</a:t>
            </a:r>
            <a:r>
              <a:rPr lang="en-US" altLang="zh-CN" sz="2400" dirty="0" smtClean="0"/>
              <a:t>WRW</a:t>
            </a:r>
            <a:r>
              <a:rPr lang="zh-CN" altLang="en-US" sz="2400" dirty="0" smtClean="0"/>
              <a:t>冒险</a:t>
            </a:r>
            <a:endParaRPr lang="en-US" altLang="zh-CN" sz="2400" dirty="0" smtClean="0"/>
          </a:p>
          <a:p>
            <a:pPr marL="342900" indent="-342900">
              <a:buFont typeface="Wingdings" panose="05000000000000000000" pitchFamily="2" charset="2"/>
              <a:buChar char="Ø"/>
            </a:pPr>
            <a:r>
              <a:rPr lang="zh-CN" altLang="en-US" sz="2400" dirty="0" smtClean="0"/>
              <a:t>执行</a:t>
            </a:r>
            <a:endParaRPr lang="en-US" altLang="zh-CN" sz="2400" dirty="0" smtClean="0"/>
          </a:p>
          <a:p>
            <a:pPr marL="800100" lvl="1" indent="-342900">
              <a:buFont typeface="Wingdings" panose="05000000000000000000" pitchFamily="2" charset="2"/>
              <a:buChar char="ü"/>
            </a:pPr>
            <a:r>
              <a:rPr lang="zh-CN" altLang="en-US" sz="2400" dirty="0" smtClean="0"/>
              <a:t>当操作数可用时，将其保存到正等待该数的保留栈中</a:t>
            </a:r>
            <a:endParaRPr lang="en-US" altLang="zh-CN" sz="2400" dirty="0" smtClean="0"/>
          </a:p>
          <a:p>
            <a:pPr marL="800100" lvl="1" indent="-342900">
              <a:buFont typeface="Wingdings" panose="05000000000000000000" pitchFamily="2" charset="2"/>
              <a:buChar char="ü"/>
            </a:pPr>
            <a:r>
              <a:rPr lang="zh-CN" altLang="en-US" sz="2400" dirty="0" smtClean="0"/>
              <a:t>当所有操作数都准备好了，执行指令</a:t>
            </a:r>
            <a:r>
              <a:rPr lang="en-US" altLang="zh-CN" sz="2400" dirty="0"/>
              <a:t>(</a:t>
            </a:r>
            <a:r>
              <a:rPr lang="zh-CN" altLang="en-US" sz="2400" dirty="0"/>
              <a:t>要避免</a:t>
            </a:r>
            <a:r>
              <a:rPr lang="en-US" altLang="zh-CN" sz="2400" dirty="0"/>
              <a:t>RAW</a:t>
            </a:r>
            <a:r>
              <a:rPr lang="zh-CN" altLang="en-US" sz="2400" dirty="0"/>
              <a:t>冒险</a:t>
            </a:r>
            <a:r>
              <a:rPr lang="en-US" altLang="zh-CN" sz="2400" dirty="0" smtClean="0"/>
              <a:t>)</a:t>
            </a:r>
          </a:p>
          <a:p>
            <a:pPr marL="800100" lvl="1" indent="-342900">
              <a:buFont typeface="Wingdings" panose="05000000000000000000" pitchFamily="2" charset="2"/>
              <a:buChar char="ü"/>
            </a:pPr>
            <a:r>
              <a:rPr lang="zh-CN" altLang="en-US" sz="2400" dirty="0" smtClean="0"/>
              <a:t>为了防止存储器冒险</a:t>
            </a:r>
            <a:r>
              <a:rPr lang="zh-CN" altLang="en-US" sz="2400" dirty="0" smtClean="0"/>
              <a:t>，</a:t>
            </a:r>
            <a:r>
              <a:rPr lang="en-US" altLang="zh-CN" sz="2400" dirty="0" smtClean="0"/>
              <a:t>Load</a:t>
            </a:r>
            <a:r>
              <a:rPr lang="zh-CN" altLang="en-US" sz="2400" dirty="0" smtClean="0"/>
              <a:t>和</a:t>
            </a:r>
            <a:r>
              <a:rPr lang="en-US" altLang="zh-CN" sz="2400" dirty="0" smtClean="0"/>
              <a:t>Store</a:t>
            </a:r>
            <a:r>
              <a:rPr lang="zh-CN" altLang="en-US" sz="2400" dirty="0" smtClean="0"/>
              <a:t>指令维持原程序中的顺序</a:t>
            </a:r>
            <a:endParaRPr lang="en-US" altLang="zh-CN" sz="2400" dirty="0" smtClean="0"/>
          </a:p>
          <a:p>
            <a:pPr marL="800100" lvl="1" indent="-342900">
              <a:buFont typeface="Wingdings" panose="05000000000000000000" pitchFamily="2" charset="2"/>
              <a:buChar char="ü"/>
            </a:pPr>
            <a:r>
              <a:rPr lang="zh-CN" altLang="en-US" sz="2400" dirty="0" smtClean="0"/>
              <a:t>为了维持异常行为跟原来一样，指令不允许开始执行，一直到前面所有的分支指令都完成</a:t>
            </a:r>
            <a:endParaRPr lang="en-US" altLang="zh-CN" sz="2400" dirty="0"/>
          </a:p>
          <a:p>
            <a:pPr marL="342900" indent="-342900">
              <a:buFont typeface="Wingdings" panose="05000000000000000000" pitchFamily="2" charset="2"/>
              <a:buChar char="Ø"/>
            </a:pPr>
            <a:r>
              <a:rPr lang="zh-CN" altLang="en-US" sz="2400" dirty="0"/>
              <a:t>写</a:t>
            </a:r>
            <a:r>
              <a:rPr lang="zh-CN" altLang="en-US" sz="2400" dirty="0" smtClean="0"/>
              <a:t>回</a:t>
            </a:r>
            <a:endParaRPr lang="en-US" altLang="zh-CN" sz="2400" dirty="0" smtClean="0"/>
          </a:p>
          <a:p>
            <a:pPr marL="800100" lvl="1" indent="-342900">
              <a:buFont typeface="Wingdings" panose="05000000000000000000" pitchFamily="2" charset="2"/>
              <a:buChar char="ü"/>
            </a:pPr>
            <a:r>
              <a:rPr lang="zh-CN" altLang="en-US" sz="2400" dirty="0" smtClean="0"/>
              <a:t>通过公共数据通道</a:t>
            </a:r>
            <a:r>
              <a:rPr lang="en-US" altLang="zh-CN" sz="2400" dirty="0" smtClean="0"/>
              <a:t>CDB</a:t>
            </a:r>
            <a:r>
              <a:rPr lang="zh-CN" altLang="en-US" sz="2400" dirty="0" smtClean="0"/>
              <a:t>将结果写到保留栈</a:t>
            </a:r>
            <a:r>
              <a:rPr lang="zh-CN" altLang="en-US" sz="2400" dirty="0" smtClean="0"/>
              <a:t>和寄存器堆</a:t>
            </a:r>
            <a:endParaRPr lang="en-US" altLang="zh-CN" sz="2400" dirty="0" smtClean="0"/>
          </a:p>
          <a:p>
            <a:pPr marL="800100" lvl="1" indent="-342900">
              <a:buFont typeface="Wingdings" panose="05000000000000000000" pitchFamily="2" charset="2"/>
              <a:buChar char="ü"/>
            </a:pPr>
            <a:r>
              <a:rPr lang="en-US" altLang="zh-CN" sz="2400" dirty="0" smtClean="0"/>
              <a:t>Store</a:t>
            </a:r>
            <a:r>
              <a:rPr lang="zh-CN" altLang="en-US" sz="2400" dirty="0" smtClean="0"/>
              <a:t>指令保留在</a:t>
            </a:r>
            <a:r>
              <a:rPr lang="en-US" altLang="zh-CN" sz="2400" dirty="0"/>
              <a:t>Store</a:t>
            </a:r>
            <a:r>
              <a:rPr lang="zh-CN" altLang="en-US" sz="2400" dirty="0"/>
              <a:t>缓冲</a:t>
            </a:r>
            <a:r>
              <a:rPr lang="zh-CN" altLang="en-US" sz="2400" dirty="0" smtClean="0"/>
              <a:t>栈，</a:t>
            </a:r>
            <a:r>
              <a:rPr lang="zh-CN" altLang="en-US" sz="2400" dirty="0" smtClean="0"/>
              <a:t>需要</a:t>
            </a:r>
            <a:r>
              <a:rPr lang="zh-CN" altLang="en-US" sz="2400" dirty="0" smtClean="0"/>
              <a:t>一直等到</a:t>
            </a:r>
            <a:r>
              <a:rPr lang="zh-CN" altLang="en-US" sz="2400" dirty="0" smtClean="0"/>
              <a:t>接收到地址</a:t>
            </a:r>
            <a:r>
              <a:rPr lang="zh-CN" altLang="en-US" sz="2400" dirty="0" smtClean="0"/>
              <a:t>和数据</a:t>
            </a:r>
            <a:endParaRPr lang="zh-CN" altLang="en-US" sz="2400" dirty="0"/>
          </a:p>
        </p:txBody>
      </p:sp>
    </p:spTree>
    <p:extLst>
      <p:ext uri="{BB962C8B-B14F-4D97-AF65-F5344CB8AC3E}">
        <p14:creationId xmlns:p14="http://schemas.microsoft.com/office/powerpoint/2010/main" val="24561611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50476" y="228601"/>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保留栈组成</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364776"/>
            <a:ext cx="9144000" cy="4893647"/>
          </a:xfrm>
          <a:prstGeom prst="rect">
            <a:avLst/>
          </a:prstGeom>
          <a:noFill/>
        </p:spPr>
        <p:txBody>
          <a:bodyPr wrap="square" rtlCol="0">
            <a:spAutoFit/>
          </a:bodyPr>
          <a:lstStyle/>
          <a:p>
            <a:r>
              <a:rPr lang="en-US" altLang="zh-CN" sz="2400" dirty="0" smtClean="0"/>
              <a:t>Op</a:t>
            </a:r>
            <a:r>
              <a:rPr lang="zh-CN" altLang="en-US" sz="2400" dirty="0" smtClean="0"/>
              <a:t>：表示操作，需要有两个操作数</a:t>
            </a:r>
            <a:r>
              <a:rPr lang="en-US" altLang="zh-CN" sz="2400" dirty="0" smtClean="0"/>
              <a:t>S1</a:t>
            </a:r>
            <a:r>
              <a:rPr lang="zh-CN" altLang="en-US" sz="2400" dirty="0" smtClean="0"/>
              <a:t>和</a:t>
            </a:r>
            <a:r>
              <a:rPr lang="en-US" altLang="zh-CN" sz="2400" dirty="0" smtClean="0"/>
              <a:t>S2</a:t>
            </a:r>
          </a:p>
          <a:p>
            <a:r>
              <a:rPr lang="en-US" altLang="zh-CN" sz="2400" dirty="0" err="1" smtClean="0"/>
              <a:t>Vj</a:t>
            </a:r>
            <a:r>
              <a:rPr lang="zh-CN" altLang="en-US" sz="2400" dirty="0" smtClean="0"/>
              <a:t>，</a:t>
            </a:r>
            <a:r>
              <a:rPr lang="en-US" altLang="zh-CN" sz="2400" dirty="0" err="1" smtClean="0"/>
              <a:t>Vk</a:t>
            </a:r>
            <a:r>
              <a:rPr lang="zh-CN" altLang="en-US" sz="2400" dirty="0" smtClean="0"/>
              <a:t>：源操作数的值</a:t>
            </a:r>
            <a:endParaRPr lang="en-US" altLang="zh-CN" sz="2400" dirty="0" smtClean="0"/>
          </a:p>
          <a:p>
            <a:r>
              <a:rPr lang="en-US" altLang="zh-CN" sz="2400" dirty="0" err="1" smtClean="0"/>
              <a:t>Qj</a:t>
            </a:r>
            <a:r>
              <a:rPr lang="zh-CN" altLang="en-US" sz="2400" dirty="0" smtClean="0"/>
              <a:t>，</a:t>
            </a:r>
            <a:r>
              <a:rPr lang="en-US" altLang="zh-CN" sz="2400" dirty="0" err="1" smtClean="0"/>
              <a:t>Qk</a:t>
            </a:r>
            <a:r>
              <a:rPr lang="zh-CN" altLang="en-US" sz="2400" dirty="0" smtClean="0"/>
              <a:t>：产生源操作数的保留栈</a:t>
            </a:r>
            <a:r>
              <a:rPr lang="en-US" altLang="zh-CN" sz="2400" dirty="0" smtClean="0">
                <a:latin typeface="+mn-ea"/>
              </a:rPr>
              <a:t>(</a:t>
            </a:r>
            <a:r>
              <a:rPr lang="zh-CN" altLang="en-US" sz="2400" dirty="0" smtClean="0">
                <a:latin typeface="+mn-ea"/>
              </a:rPr>
              <a:t>以指令所在保留栈的名称编号表示</a:t>
            </a:r>
            <a:r>
              <a:rPr lang="en-US" altLang="zh-CN" sz="2400" dirty="0" smtClean="0">
                <a:latin typeface="仿宋" panose="02010609060101010101" pitchFamily="49" charset="-122"/>
                <a:ea typeface="仿宋" panose="02010609060101010101" pitchFamily="49" charset="-122"/>
              </a:rPr>
              <a:t>)</a:t>
            </a:r>
          </a:p>
          <a:p>
            <a:r>
              <a:rPr lang="en-US" altLang="zh-CN" sz="2400" dirty="0" smtClean="0">
                <a:latin typeface="+mn-ea"/>
              </a:rPr>
              <a:t> ---</a:t>
            </a:r>
            <a:r>
              <a:rPr lang="en-US" altLang="zh-CN" sz="2400" dirty="0" err="1" smtClean="0">
                <a:latin typeface="+mn-ea"/>
              </a:rPr>
              <a:t>Qj</a:t>
            </a:r>
            <a:r>
              <a:rPr lang="zh-CN" altLang="en-US" sz="2400" dirty="0" smtClean="0">
                <a:latin typeface="+mn-ea"/>
              </a:rPr>
              <a:t>，</a:t>
            </a:r>
            <a:r>
              <a:rPr lang="en-US" altLang="zh-CN" sz="2400" dirty="0" err="1" smtClean="0">
                <a:latin typeface="+mn-ea"/>
              </a:rPr>
              <a:t>Qk</a:t>
            </a:r>
            <a:r>
              <a:rPr lang="en-US" altLang="zh-CN" sz="2400" dirty="0" smtClean="0">
                <a:latin typeface="+mn-ea"/>
              </a:rPr>
              <a:t>=0(</a:t>
            </a:r>
            <a:r>
              <a:rPr lang="zh-CN" altLang="en-US" sz="2400" dirty="0" smtClean="0">
                <a:latin typeface="+mn-ea"/>
              </a:rPr>
              <a:t>为空</a:t>
            </a:r>
            <a:r>
              <a:rPr lang="en-US" altLang="zh-CN" sz="2400" dirty="0" smtClean="0">
                <a:latin typeface="+mn-ea"/>
              </a:rPr>
              <a:t>)</a:t>
            </a:r>
            <a:r>
              <a:rPr lang="zh-CN" altLang="en-US" sz="2400" dirty="0" smtClean="0">
                <a:latin typeface="+mn-ea"/>
              </a:rPr>
              <a:t>时，表示操作数已经准备好</a:t>
            </a:r>
            <a:endParaRPr lang="en-US" altLang="zh-CN" sz="2400" dirty="0" smtClean="0">
              <a:latin typeface="+mn-ea"/>
            </a:endParaRPr>
          </a:p>
          <a:p>
            <a:endParaRPr lang="en-US" altLang="zh-CN" sz="2400" dirty="0" smtClean="0">
              <a:latin typeface="+mn-ea"/>
            </a:endParaRPr>
          </a:p>
          <a:p>
            <a:r>
              <a:rPr lang="en-US" altLang="zh-CN" sz="2400" dirty="0" smtClean="0"/>
              <a:t>A</a:t>
            </a:r>
            <a:r>
              <a:rPr lang="en-US" altLang="zh-CN" sz="2400" dirty="0" smtClean="0">
                <a:latin typeface="仿宋" panose="02010609060101010101" pitchFamily="49" charset="-122"/>
                <a:ea typeface="仿宋" panose="02010609060101010101" pitchFamily="49" charset="-122"/>
              </a:rPr>
              <a:t>(</a:t>
            </a:r>
            <a:r>
              <a:rPr lang="en-US" altLang="zh-CN" sz="2400" dirty="0" smtClean="0">
                <a:ea typeface="仿宋" panose="02010609060101010101" pitchFamily="49" charset="-122"/>
              </a:rPr>
              <a:t>Address)</a:t>
            </a:r>
            <a:r>
              <a:rPr lang="en-US" altLang="zh-CN" sz="2400" dirty="0" smtClean="0"/>
              <a:t>: Load/Store</a:t>
            </a:r>
            <a:r>
              <a:rPr lang="zh-CN" altLang="en-US" sz="2400" dirty="0" smtClean="0"/>
              <a:t>指令中涉及的有效地址。当有效地址计算出来后，存放于这里</a:t>
            </a:r>
            <a:endParaRPr lang="en-US" altLang="zh-CN" sz="2400" dirty="0" smtClean="0"/>
          </a:p>
          <a:p>
            <a:r>
              <a:rPr lang="en-US" altLang="zh-CN" sz="2400" dirty="0" smtClean="0"/>
              <a:t>Busy</a:t>
            </a:r>
            <a:r>
              <a:rPr lang="zh-CN" altLang="en-US" sz="2400" dirty="0" smtClean="0">
                <a:latin typeface="+mn-ea"/>
              </a:rPr>
              <a:t>：表示保留栈忙</a:t>
            </a:r>
            <a:r>
              <a:rPr lang="en-US" altLang="zh-CN" sz="2400" dirty="0" smtClean="0">
                <a:latin typeface="+mn-ea"/>
              </a:rPr>
              <a:t>(</a:t>
            </a:r>
            <a:r>
              <a:rPr lang="zh-CN" altLang="en-US" sz="2400" dirty="0" smtClean="0">
                <a:latin typeface="+mn-ea"/>
              </a:rPr>
              <a:t>没有空闲位置</a:t>
            </a:r>
            <a:r>
              <a:rPr lang="en-US" altLang="zh-CN" sz="2400" dirty="0" smtClean="0">
                <a:latin typeface="+mn-ea"/>
              </a:rPr>
              <a:t>)</a:t>
            </a:r>
            <a:r>
              <a:rPr lang="zh-CN" altLang="en-US" sz="2400" dirty="0">
                <a:latin typeface="+mn-ea"/>
              </a:rPr>
              <a:t>或者</a:t>
            </a:r>
            <a:r>
              <a:rPr lang="zh-CN" altLang="en-US" sz="2400" dirty="0" smtClean="0">
                <a:latin typeface="+mn-ea"/>
              </a:rPr>
              <a:t>功能部件忙</a:t>
            </a:r>
            <a:r>
              <a:rPr lang="en-US" altLang="zh-CN" sz="2400" dirty="0" smtClean="0">
                <a:latin typeface="+mn-ea"/>
              </a:rPr>
              <a:t>(</a:t>
            </a:r>
            <a:r>
              <a:rPr lang="zh-CN" altLang="en-US" sz="2400" dirty="0" smtClean="0">
                <a:latin typeface="+mn-ea"/>
              </a:rPr>
              <a:t>正被指令占用</a:t>
            </a:r>
            <a:r>
              <a:rPr lang="en-US" altLang="zh-CN" sz="2400" dirty="0" smtClean="0">
                <a:latin typeface="+mn-ea"/>
              </a:rPr>
              <a:t>)</a:t>
            </a:r>
          </a:p>
          <a:p>
            <a:endParaRPr lang="en-US" altLang="zh-CN" sz="2400" dirty="0">
              <a:latin typeface="+mn-ea"/>
            </a:endParaRPr>
          </a:p>
          <a:p>
            <a:r>
              <a:rPr lang="en-US" altLang="zh-CN" sz="2400" dirty="0" smtClean="0"/>
              <a:t>Register result status: </a:t>
            </a:r>
            <a:r>
              <a:rPr lang="zh-CN" altLang="en-US" sz="2400" dirty="0" smtClean="0"/>
              <a:t>表示哪个功能部件将要写回哪个寄存器。如果没有功能部件写回，寄存器位置处就留空白</a:t>
            </a:r>
            <a:endParaRPr lang="zh-CN" altLang="en-US" sz="2400" dirty="0"/>
          </a:p>
        </p:txBody>
      </p:sp>
    </p:spTree>
    <p:extLst>
      <p:ext uri="{BB962C8B-B14F-4D97-AF65-F5344CB8AC3E}">
        <p14:creationId xmlns:p14="http://schemas.microsoft.com/office/powerpoint/2010/main" val="9454689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50475" y="201305"/>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数据相关</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269242"/>
            <a:ext cx="9144000" cy="5078313"/>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800" dirty="0" smtClean="0"/>
              <a:t>循环指令并行性</a:t>
            </a:r>
            <a:r>
              <a:rPr lang="en-US" altLang="zh-CN" sz="2800" dirty="0" smtClean="0">
                <a:latin typeface="宋体" panose="02010600030101010101" pitchFamily="2" charset="-122"/>
                <a:ea typeface="宋体" panose="02010600030101010101" pitchFamily="2" charset="-122"/>
              </a:rPr>
              <a:t>(Loop-level Parallelism)</a:t>
            </a:r>
            <a:endParaRPr lang="en-US" altLang="zh-CN" sz="2800" dirty="0" smtClean="0"/>
          </a:p>
          <a:p>
            <a:pPr marL="800100" lvl="1" indent="-342900">
              <a:buFont typeface="Arial" panose="020B0604020202020204" pitchFamily="34" charset="0"/>
              <a:buChar char="•"/>
            </a:pPr>
            <a:r>
              <a:rPr lang="zh-CN" altLang="en-US" sz="2400" dirty="0" smtClean="0"/>
              <a:t>静态或者动态循环指令展开</a:t>
            </a:r>
            <a:r>
              <a:rPr lang="en-US" altLang="zh-CN" sz="2400" dirty="0" smtClean="0">
                <a:latin typeface="宋体" panose="02010600030101010101" pitchFamily="2" charset="-122"/>
                <a:ea typeface="宋体" panose="02010600030101010101" pitchFamily="2" charset="-122"/>
              </a:rPr>
              <a:t>(Unroll loop)</a:t>
            </a:r>
            <a:endParaRPr lang="en-US" altLang="zh-CN" sz="2400" dirty="0"/>
          </a:p>
          <a:p>
            <a:pPr marL="800100" lvl="1" indent="-342900">
              <a:buFont typeface="Arial" panose="020B0604020202020204" pitchFamily="34" charset="0"/>
              <a:buChar char="•"/>
            </a:pPr>
            <a:r>
              <a:rPr lang="zh-CN" altLang="en-US" sz="2400" dirty="0" smtClean="0"/>
              <a:t>采用向量机或者</a:t>
            </a:r>
            <a:r>
              <a:rPr lang="en-US" altLang="zh-CN" sz="2400" dirty="0" smtClean="0"/>
              <a:t>GPU</a:t>
            </a:r>
            <a:r>
              <a:rPr lang="zh-CN" altLang="en-US" sz="2400" dirty="0" smtClean="0"/>
              <a:t>图形处理单元</a:t>
            </a:r>
            <a:endParaRPr lang="en-US" altLang="zh-CN" sz="2400" dirty="0" smtClean="0"/>
          </a:p>
          <a:p>
            <a:endParaRPr lang="en-US" altLang="zh-CN" sz="2400" dirty="0" smtClean="0"/>
          </a:p>
          <a:p>
            <a:endParaRPr lang="en-US" altLang="zh-CN" sz="2400" dirty="0" smtClean="0"/>
          </a:p>
          <a:p>
            <a:pPr marL="457200" indent="-457200">
              <a:buFont typeface="Wingdings" panose="05000000000000000000" pitchFamily="2" charset="2"/>
              <a:buChar char="Ø"/>
            </a:pPr>
            <a:r>
              <a:rPr lang="zh-CN" altLang="en-US" sz="2800" dirty="0" smtClean="0"/>
              <a:t>挖掘循环指令并行性的挑战：</a:t>
            </a:r>
            <a:endParaRPr lang="en-US" altLang="zh-CN" sz="2800" dirty="0" smtClean="0"/>
          </a:p>
          <a:p>
            <a:pPr marL="800100" lvl="1" indent="-342900">
              <a:buFont typeface="Arial" panose="020B0604020202020204" pitchFamily="34" charset="0"/>
              <a:buChar char="•"/>
            </a:pPr>
            <a:r>
              <a:rPr lang="zh-CN" altLang="en-US" sz="2400" dirty="0" smtClean="0"/>
              <a:t>数据相关</a:t>
            </a:r>
            <a:r>
              <a:rPr lang="en-US" altLang="zh-CN" sz="2400" dirty="0"/>
              <a:t> </a:t>
            </a:r>
            <a:r>
              <a:rPr lang="zh-CN" altLang="en-US" sz="2400" dirty="0" smtClean="0"/>
              <a:t>：对于两条指令</a:t>
            </a:r>
            <a:r>
              <a:rPr lang="en-US" altLang="zh-CN" sz="2400" dirty="0" err="1" smtClean="0"/>
              <a:t>i</a:t>
            </a:r>
            <a:r>
              <a:rPr lang="zh-CN" altLang="en-US" sz="2400" dirty="0" smtClean="0"/>
              <a:t>和</a:t>
            </a:r>
            <a:r>
              <a:rPr lang="en-US" altLang="zh-CN" sz="2400" dirty="0" smtClean="0"/>
              <a:t>j,</a:t>
            </a:r>
            <a:r>
              <a:rPr lang="zh-CN" altLang="en-US" sz="2400" dirty="0" smtClean="0"/>
              <a:t>如果存在以下一种情况，则指令</a:t>
            </a:r>
            <a:r>
              <a:rPr lang="en-US" altLang="zh-CN" sz="2400" dirty="0" smtClean="0"/>
              <a:t>j</a:t>
            </a:r>
            <a:r>
              <a:rPr lang="zh-CN" altLang="en-US" sz="2400" dirty="0" smtClean="0"/>
              <a:t>对指令</a:t>
            </a:r>
            <a:r>
              <a:rPr lang="en-US" altLang="zh-CN" sz="2400" dirty="0" err="1" smtClean="0"/>
              <a:t>i</a:t>
            </a:r>
            <a:r>
              <a:rPr lang="zh-CN" altLang="en-US" sz="2400" dirty="0" smtClean="0"/>
              <a:t>存在数据依赖</a:t>
            </a:r>
            <a:endParaRPr lang="en-US" altLang="zh-CN" sz="2400" dirty="0" smtClean="0"/>
          </a:p>
          <a:p>
            <a:pPr marL="800100" lvl="1" indent="-342900">
              <a:buFont typeface="Wingdings" panose="05000000000000000000" pitchFamily="2" charset="2"/>
              <a:buChar char="ü"/>
            </a:pPr>
            <a:r>
              <a:rPr lang="zh-CN" altLang="en-US" sz="2400" dirty="0" smtClean="0"/>
              <a:t>指令</a:t>
            </a:r>
            <a:r>
              <a:rPr lang="en-US" altLang="zh-CN" sz="2400" dirty="0" err="1" smtClean="0"/>
              <a:t>i</a:t>
            </a:r>
            <a:r>
              <a:rPr lang="zh-CN" altLang="en-US" sz="2400" dirty="0" smtClean="0"/>
              <a:t>执行结果会被指令</a:t>
            </a:r>
            <a:r>
              <a:rPr lang="en-US" altLang="zh-CN" sz="2400" dirty="0" smtClean="0"/>
              <a:t>j</a:t>
            </a:r>
            <a:r>
              <a:rPr lang="zh-CN" altLang="en-US" sz="2400" dirty="0" smtClean="0"/>
              <a:t>使用</a:t>
            </a:r>
            <a:endParaRPr lang="en-US" altLang="zh-CN" sz="2400" dirty="0" smtClean="0"/>
          </a:p>
          <a:p>
            <a:pPr marL="800100" lvl="1" indent="-342900">
              <a:buFont typeface="Wingdings" panose="05000000000000000000" pitchFamily="2" charset="2"/>
              <a:buChar char="ü"/>
            </a:pPr>
            <a:r>
              <a:rPr lang="zh-CN" altLang="en-US" sz="2400" dirty="0" smtClean="0"/>
              <a:t>指令</a:t>
            </a:r>
            <a:r>
              <a:rPr lang="en-US" altLang="zh-CN" sz="2400" dirty="0" smtClean="0"/>
              <a:t>j</a:t>
            </a:r>
            <a:r>
              <a:rPr lang="zh-CN" altLang="en-US" sz="2400" dirty="0" smtClean="0"/>
              <a:t>对指令</a:t>
            </a:r>
            <a:r>
              <a:rPr lang="en-US" altLang="zh-CN" sz="2400" dirty="0" smtClean="0"/>
              <a:t>k</a:t>
            </a:r>
            <a:r>
              <a:rPr lang="zh-CN" altLang="en-US" sz="2400" dirty="0" smtClean="0"/>
              <a:t>存在数据依赖，指令</a:t>
            </a:r>
            <a:r>
              <a:rPr lang="en-US" altLang="zh-CN" sz="2400" dirty="0" smtClean="0"/>
              <a:t>k</a:t>
            </a:r>
            <a:r>
              <a:rPr lang="zh-CN" altLang="en-US" sz="2400" dirty="0" smtClean="0"/>
              <a:t>对指令</a:t>
            </a:r>
            <a:r>
              <a:rPr lang="en-US" altLang="zh-CN" sz="2400" dirty="0" err="1" smtClean="0"/>
              <a:t>i</a:t>
            </a:r>
            <a:r>
              <a:rPr lang="zh-CN" altLang="en-US" sz="2400" dirty="0" smtClean="0"/>
              <a:t>存在数据依赖</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数据相关传递</a:t>
            </a:r>
            <a:r>
              <a:rPr lang="en-US" altLang="zh-CN" sz="2400" dirty="0" smtClean="0">
                <a:latin typeface="宋体" panose="02010600030101010101" pitchFamily="2" charset="-122"/>
                <a:ea typeface="宋体" panose="02010600030101010101" pitchFamily="2" charset="-122"/>
              </a:rPr>
              <a:t>)</a:t>
            </a:r>
          </a:p>
          <a:p>
            <a:endParaRPr lang="en-US" altLang="zh-CN" sz="2400" dirty="0">
              <a:latin typeface="宋体" panose="02010600030101010101" pitchFamily="2" charset="-122"/>
              <a:ea typeface="宋体" panose="02010600030101010101" pitchFamily="2" charset="-122"/>
            </a:endParaRPr>
          </a:p>
          <a:p>
            <a:pPr marL="457200" indent="-457200">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数据相关的指令不能同时执行</a:t>
            </a:r>
            <a:endParaRPr lang="zh-CN" altLang="en-US" sz="2800" dirty="0"/>
          </a:p>
        </p:txBody>
      </p:sp>
    </p:spTree>
    <p:extLst>
      <p:ext uri="{BB962C8B-B14F-4D97-AF65-F5344CB8AC3E}">
        <p14:creationId xmlns:p14="http://schemas.microsoft.com/office/powerpoint/2010/main" val="23104605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a:t>
            </a:r>
          </a:p>
        </p:txBody>
      </p:sp>
      <p:graphicFrame>
        <p:nvGraphicFramePr>
          <p:cNvPr id="3074"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2555"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p:cNvGrpSpPr>
            <a:grpSpLocks/>
          </p:cNvGrpSpPr>
          <p:nvPr/>
        </p:nvGrpSpPr>
        <p:grpSpPr bwMode="auto">
          <a:xfrm>
            <a:off x="373063" y="5410200"/>
            <a:ext cx="1498600" cy="946150"/>
            <a:chOff x="235" y="3408"/>
            <a:chExt cx="944" cy="596"/>
          </a:xfrm>
        </p:grpSpPr>
        <p:sp>
          <p:nvSpPr>
            <p:cNvPr id="3092" name="Text Box 5"/>
            <p:cNvSpPr txBox="1">
              <a:spLocks noChangeArrowheads="1"/>
            </p:cNvSpPr>
            <p:nvPr/>
          </p:nvSpPr>
          <p:spPr bwMode="auto">
            <a:xfrm>
              <a:off x="235" y="3600"/>
              <a:ext cx="94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1600" b="1">
                  <a:solidFill>
                    <a:schemeClr val="hlink"/>
                  </a:solidFill>
                  <a:latin typeface="Arial" charset="0"/>
                </a:defRPr>
              </a:lvl1pPr>
              <a:lvl2pPr marL="742950" indent="-285750">
                <a:defRPr sz="1600" b="1">
                  <a:solidFill>
                    <a:schemeClr val="hlink"/>
                  </a:solidFill>
                  <a:latin typeface="Arial" charset="0"/>
                </a:defRPr>
              </a:lvl2pPr>
              <a:lvl3pPr marL="1143000" indent="-228600">
                <a:defRPr sz="1600" b="1">
                  <a:solidFill>
                    <a:schemeClr val="hlink"/>
                  </a:solidFill>
                  <a:latin typeface="Arial" charset="0"/>
                </a:defRPr>
              </a:lvl3pPr>
              <a:lvl4pPr marL="1600200" indent="-228600">
                <a:defRPr sz="1600" b="1">
                  <a:solidFill>
                    <a:schemeClr val="hlink"/>
                  </a:solidFill>
                  <a:latin typeface="Arial" charset="0"/>
                </a:defRPr>
              </a:lvl4pPr>
              <a:lvl5pPr marL="2057400" indent="-228600">
                <a:defRPr sz="1600" b="1">
                  <a:solidFill>
                    <a:schemeClr val="hlink"/>
                  </a:solidFill>
                  <a:latin typeface="Arial" charset="0"/>
                </a:defRPr>
              </a:lvl5pPr>
              <a:lvl6pPr marL="2514600" indent="-228600" eaLnBrk="0" fontAlgn="base" hangingPunct="0">
                <a:spcBef>
                  <a:spcPct val="50000"/>
                </a:spcBef>
                <a:spcAft>
                  <a:spcPct val="0"/>
                </a:spcAft>
                <a:defRPr sz="1600" b="1">
                  <a:solidFill>
                    <a:schemeClr val="hlink"/>
                  </a:solidFill>
                  <a:latin typeface="Arial" charset="0"/>
                </a:defRPr>
              </a:lvl6pPr>
              <a:lvl7pPr marL="2971800" indent="-228600" eaLnBrk="0" fontAlgn="base" hangingPunct="0">
                <a:spcBef>
                  <a:spcPct val="50000"/>
                </a:spcBef>
                <a:spcAft>
                  <a:spcPct val="0"/>
                </a:spcAft>
                <a:defRPr sz="1600" b="1">
                  <a:solidFill>
                    <a:schemeClr val="hlink"/>
                  </a:solidFill>
                  <a:latin typeface="Arial" charset="0"/>
                </a:defRPr>
              </a:lvl7pPr>
              <a:lvl8pPr marL="3429000" indent="-228600" eaLnBrk="0" fontAlgn="base" hangingPunct="0">
                <a:spcBef>
                  <a:spcPct val="50000"/>
                </a:spcBef>
                <a:spcAft>
                  <a:spcPct val="0"/>
                </a:spcAft>
                <a:defRPr sz="1600" b="1">
                  <a:solidFill>
                    <a:schemeClr val="hlink"/>
                  </a:solidFill>
                  <a:latin typeface="Arial" charset="0"/>
                </a:defRPr>
              </a:lvl8pPr>
              <a:lvl9pPr marL="3886200" indent="-228600" eaLnBrk="0" fontAlgn="base" hangingPunct="0">
                <a:spcBef>
                  <a:spcPct val="50000"/>
                </a:spcBef>
                <a:spcAft>
                  <a:spcPct val="0"/>
                </a:spcAft>
                <a:defRPr sz="1600" b="1">
                  <a:solidFill>
                    <a:schemeClr val="hlink"/>
                  </a:solidFill>
                  <a:latin typeface="Arial" charset="0"/>
                </a:defRPr>
              </a:lvl9pPr>
            </a:lstStyle>
            <a:p>
              <a:pPr algn="ctr" eaLnBrk="0" fontAlgn="base" hangingPunct="0">
                <a:spcBef>
                  <a:spcPct val="0"/>
                </a:spcBef>
                <a:spcAft>
                  <a:spcPct val="0"/>
                </a:spcAft>
              </a:pPr>
              <a:r>
                <a:rPr lang="en-US" sz="1800" smtClean="0">
                  <a:solidFill>
                    <a:srgbClr val="0FEFEA"/>
                  </a:solidFill>
                  <a:latin typeface="Comic Sans MS" pitchFamily="66" charset="0"/>
                </a:rPr>
                <a:t>Clock cycle </a:t>
              </a:r>
              <a:br>
                <a:rPr lang="en-US" sz="1800" smtClean="0">
                  <a:solidFill>
                    <a:srgbClr val="0FEFEA"/>
                  </a:solidFill>
                  <a:latin typeface="Comic Sans MS" pitchFamily="66" charset="0"/>
                </a:rPr>
              </a:br>
              <a:r>
                <a:rPr lang="en-US" sz="1800" smtClean="0">
                  <a:solidFill>
                    <a:srgbClr val="0FEFEA"/>
                  </a:solidFill>
                  <a:latin typeface="Comic Sans MS" pitchFamily="66" charset="0"/>
                </a:rPr>
                <a:t>counter</a:t>
              </a:r>
            </a:p>
          </p:txBody>
        </p:sp>
        <p:sp>
          <p:nvSpPr>
            <p:cNvPr id="3093" name="Line 6"/>
            <p:cNvSpPr>
              <a:spLocks noChangeShapeType="1"/>
            </p:cNvSpPr>
            <p:nvPr/>
          </p:nvSpPr>
          <p:spPr bwMode="auto">
            <a:xfrm flipV="1">
              <a:off x="432" y="3408"/>
              <a:ext cx="144" cy="192"/>
            </a:xfrm>
            <a:prstGeom prst="line">
              <a:avLst/>
            </a:prstGeom>
            <a:noFill/>
            <a:ln w="38100">
              <a:solidFill>
                <a:srgbClr val="0FEFEA"/>
              </a:solidFill>
              <a:round/>
              <a:headEnd/>
              <a:tailEnd type="triangle" w="med" len="med"/>
            </a:ln>
            <a:extLst>
              <a:ext uri="{909E8E84-426E-40DD-AFC4-6F175D3DCCD1}">
                <a14:hiddenFill xmlns:a14="http://schemas.microsoft.com/office/drawing/2010/main">
                  <a:noFill/>
                </a14:hiddenFill>
              </a:ext>
            </a:extLst>
          </p:spPr>
          <p:txBody>
            <a:bodyPr anchor="ctr"/>
            <a:lstStyle/>
            <a:p>
              <a:pPr eaLnBrk="0" fontAlgn="base" hangingPunct="0">
                <a:spcBef>
                  <a:spcPct val="50000"/>
                </a:spcBef>
                <a:spcAft>
                  <a:spcPct val="0"/>
                </a:spcAft>
              </a:pPr>
              <a:endParaRPr lang="en-US" sz="1600" b="1" smtClean="0">
                <a:solidFill>
                  <a:srgbClr val="FC0128"/>
                </a:solidFill>
              </a:endParaRPr>
            </a:p>
          </p:txBody>
        </p:sp>
      </p:grpSp>
      <p:grpSp>
        <p:nvGrpSpPr>
          <p:cNvPr id="3" name="Group 7"/>
          <p:cNvGrpSpPr>
            <a:grpSpLocks/>
          </p:cNvGrpSpPr>
          <p:nvPr/>
        </p:nvGrpSpPr>
        <p:grpSpPr bwMode="auto">
          <a:xfrm>
            <a:off x="304800" y="3429000"/>
            <a:ext cx="1219200" cy="869950"/>
            <a:chOff x="192" y="2160"/>
            <a:chExt cx="768" cy="548"/>
          </a:xfrm>
        </p:grpSpPr>
        <p:sp>
          <p:nvSpPr>
            <p:cNvPr id="3090" name="Text Box 8"/>
            <p:cNvSpPr txBox="1">
              <a:spLocks noChangeArrowheads="1"/>
            </p:cNvSpPr>
            <p:nvPr/>
          </p:nvSpPr>
          <p:spPr bwMode="auto">
            <a:xfrm>
              <a:off x="192" y="2304"/>
              <a:ext cx="73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1600" b="1">
                  <a:solidFill>
                    <a:schemeClr val="hlink"/>
                  </a:solidFill>
                  <a:latin typeface="Arial" charset="0"/>
                </a:defRPr>
              </a:lvl1pPr>
              <a:lvl2pPr marL="742950" indent="-285750">
                <a:defRPr sz="1600" b="1">
                  <a:solidFill>
                    <a:schemeClr val="hlink"/>
                  </a:solidFill>
                  <a:latin typeface="Arial" charset="0"/>
                </a:defRPr>
              </a:lvl2pPr>
              <a:lvl3pPr marL="1143000" indent="-228600">
                <a:defRPr sz="1600" b="1">
                  <a:solidFill>
                    <a:schemeClr val="hlink"/>
                  </a:solidFill>
                  <a:latin typeface="Arial" charset="0"/>
                </a:defRPr>
              </a:lvl3pPr>
              <a:lvl4pPr marL="1600200" indent="-228600">
                <a:defRPr sz="1600" b="1">
                  <a:solidFill>
                    <a:schemeClr val="hlink"/>
                  </a:solidFill>
                  <a:latin typeface="Arial" charset="0"/>
                </a:defRPr>
              </a:lvl4pPr>
              <a:lvl5pPr marL="2057400" indent="-228600">
                <a:defRPr sz="1600" b="1">
                  <a:solidFill>
                    <a:schemeClr val="hlink"/>
                  </a:solidFill>
                  <a:latin typeface="Arial" charset="0"/>
                </a:defRPr>
              </a:lvl5pPr>
              <a:lvl6pPr marL="2514600" indent="-228600" eaLnBrk="0" fontAlgn="base" hangingPunct="0">
                <a:spcBef>
                  <a:spcPct val="50000"/>
                </a:spcBef>
                <a:spcAft>
                  <a:spcPct val="0"/>
                </a:spcAft>
                <a:defRPr sz="1600" b="1">
                  <a:solidFill>
                    <a:schemeClr val="hlink"/>
                  </a:solidFill>
                  <a:latin typeface="Arial" charset="0"/>
                </a:defRPr>
              </a:lvl6pPr>
              <a:lvl7pPr marL="2971800" indent="-228600" eaLnBrk="0" fontAlgn="base" hangingPunct="0">
                <a:spcBef>
                  <a:spcPct val="50000"/>
                </a:spcBef>
                <a:spcAft>
                  <a:spcPct val="0"/>
                </a:spcAft>
                <a:defRPr sz="1600" b="1">
                  <a:solidFill>
                    <a:schemeClr val="hlink"/>
                  </a:solidFill>
                  <a:latin typeface="Arial" charset="0"/>
                </a:defRPr>
              </a:lvl7pPr>
              <a:lvl8pPr marL="3429000" indent="-228600" eaLnBrk="0" fontAlgn="base" hangingPunct="0">
                <a:spcBef>
                  <a:spcPct val="50000"/>
                </a:spcBef>
                <a:spcAft>
                  <a:spcPct val="0"/>
                </a:spcAft>
                <a:defRPr sz="1600" b="1">
                  <a:solidFill>
                    <a:schemeClr val="hlink"/>
                  </a:solidFill>
                  <a:latin typeface="Arial" charset="0"/>
                </a:defRPr>
              </a:lvl8pPr>
              <a:lvl9pPr marL="3886200" indent="-228600" eaLnBrk="0" fontAlgn="base" hangingPunct="0">
                <a:spcBef>
                  <a:spcPct val="50000"/>
                </a:spcBef>
                <a:spcAft>
                  <a:spcPct val="0"/>
                </a:spcAft>
                <a:defRPr sz="1600" b="1">
                  <a:solidFill>
                    <a:schemeClr val="hlink"/>
                  </a:solidFill>
                  <a:latin typeface="Arial" charset="0"/>
                </a:defRPr>
              </a:lvl9pPr>
            </a:lstStyle>
            <a:p>
              <a:pPr algn="ctr" eaLnBrk="0" fontAlgn="base" hangingPunct="0">
                <a:spcBef>
                  <a:spcPct val="0"/>
                </a:spcBef>
                <a:spcAft>
                  <a:spcPct val="0"/>
                </a:spcAft>
              </a:pPr>
              <a:r>
                <a:rPr lang="en-US" sz="1800" smtClean="0">
                  <a:solidFill>
                    <a:srgbClr val="0FEFEA"/>
                  </a:solidFill>
                  <a:latin typeface="Comic Sans MS" pitchFamily="66" charset="0"/>
                </a:rPr>
                <a:t>FU count</a:t>
              </a:r>
            </a:p>
            <a:p>
              <a:pPr algn="ctr" eaLnBrk="0" fontAlgn="base" hangingPunct="0">
                <a:spcBef>
                  <a:spcPct val="0"/>
                </a:spcBef>
                <a:spcAft>
                  <a:spcPct val="0"/>
                </a:spcAft>
              </a:pPr>
              <a:r>
                <a:rPr lang="en-US" sz="1800" smtClean="0">
                  <a:solidFill>
                    <a:srgbClr val="0FEFEA"/>
                  </a:solidFill>
                  <a:latin typeface="Comic Sans MS" pitchFamily="66" charset="0"/>
                </a:rPr>
                <a:t>down</a:t>
              </a:r>
            </a:p>
          </p:txBody>
        </p:sp>
        <p:sp>
          <p:nvSpPr>
            <p:cNvPr id="3091" name="Line 9"/>
            <p:cNvSpPr>
              <a:spLocks noChangeShapeType="1"/>
            </p:cNvSpPr>
            <p:nvPr/>
          </p:nvSpPr>
          <p:spPr bwMode="auto">
            <a:xfrm flipV="1">
              <a:off x="816" y="2160"/>
              <a:ext cx="144" cy="192"/>
            </a:xfrm>
            <a:prstGeom prst="line">
              <a:avLst/>
            </a:prstGeom>
            <a:noFill/>
            <a:ln w="38100">
              <a:solidFill>
                <a:srgbClr val="0FEFEA"/>
              </a:solidFill>
              <a:round/>
              <a:headEnd/>
              <a:tailEnd type="triangle" w="med" len="med"/>
            </a:ln>
            <a:extLst>
              <a:ext uri="{909E8E84-426E-40DD-AFC4-6F175D3DCCD1}">
                <a14:hiddenFill xmlns:a14="http://schemas.microsoft.com/office/drawing/2010/main">
                  <a:noFill/>
                </a14:hiddenFill>
              </a:ext>
            </a:extLst>
          </p:spPr>
          <p:txBody>
            <a:bodyPr anchor="ctr"/>
            <a:lstStyle/>
            <a:p>
              <a:pPr eaLnBrk="0" fontAlgn="base" hangingPunct="0">
                <a:spcBef>
                  <a:spcPct val="50000"/>
                </a:spcBef>
                <a:spcAft>
                  <a:spcPct val="0"/>
                </a:spcAft>
              </a:pPr>
              <a:endParaRPr lang="en-US" sz="1600" b="1" smtClean="0">
                <a:solidFill>
                  <a:srgbClr val="FC0128"/>
                </a:solidFill>
              </a:endParaRPr>
            </a:p>
          </p:txBody>
        </p:sp>
      </p:grpSp>
      <p:grpSp>
        <p:nvGrpSpPr>
          <p:cNvPr id="4" name="Group 10"/>
          <p:cNvGrpSpPr>
            <a:grpSpLocks/>
          </p:cNvGrpSpPr>
          <p:nvPr/>
        </p:nvGrpSpPr>
        <p:grpSpPr bwMode="auto">
          <a:xfrm>
            <a:off x="-25400" y="733425"/>
            <a:ext cx="2265363" cy="950913"/>
            <a:chOff x="-16" y="462"/>
            <a:chExt cx="1427" cy="599"/>
          </a:xfrm>
        </p:grpSpPr>
        <p:sp>
          <p:nvSpPr>
            <p:cNvPr id="3088" name="Text Box 11"/>
            <p:cNvSpPr txBox="1">
              <a:spLocks noChangeArrowheads="1"/>
            </p:cNvSpPr>
            <p:nvPr/>
          </p:nvSpPr>
          <p:spPr bwMode="auto">
            <a:xfrm>
              <a:off x="-16" y="462"/>
              <a:ext cx="14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1600" b="1">
                  <a:solidFill>
                    <a:schemeClr val="hlink"/>
                  </a:solidFill>
                  <a:latin typeface="Arial" charset="0"/>
                </a:defRPr>
              </a:lvl1pPr>
              <a:lvl2pPr marL="742950" indent="-285750">
                <a:defRPr sz="1600" b="1">
                  <a:solidFill>
                    <a:schemeClr val="hlink"/>
                  </a:solidFill>
                  <a:latin typeface="Arial" charset="0"/>
                </a:defRPr>
              </a:lvl2pPr>
              <a:lvl3pPr marL="1143000" indent="-228600">
                <a:defRPr sz="1600" b="1">
                  <a:solidFill>
                    <a:schemeClr val="hlink"/>
                  </a:solidFill>
                  <a:latin typeface="Arial" charset="0"/>
                </a:defRPr>
              </a:lvl3pPr>
              <a:lvl4pPr marL="1600200" indent="-228600">
                <a:defRPr sz="1600" b="1">
                  <a:solidFill>
                    <a:schemeClr val="hlink"/>
                  </a:solidFill>
                  <a:latin typeface="Arial" charset="0"/>
                </a:defRPr>
              </a:lvl4pPr>
              <a:lvl5pPr marL="2057400" indent="-228600">
                <a:defRPr sz="1600" b="1">
                  <a:solidFill>
                    <a:schemeClr val="hlink"/>
                  </a:solidFill>
                  <a:latin typeface="Arial" charset="0"/>
                </a:defRPr>
              </a:lvl5pPr>
              <a:lvl6pPr marL="2514600" indent="-228600" eaLnBrk="0" fontAlgn="base" hangingPunct="0">
                <a:spcBef>
                  <a:spcPct val="50000"/>
                </a:spcBef>
                <a:spcAft>
                  <a:spcPct val="0"/>
                </a:spcAft>
                <a:defRPr sz="1600" b="1">
                  <a:solidFill>
                    <a:schemeClr val="hlink"/>
                  </a:solidFill>
                  <a:latin typeface="Arial" charset="0"/>
                </a:defRPr>
              </a:lvl6pPr>
              <a:lvl7pPr marL="2971800" indent="-228600" eaLnBrk="0" fontAlgn="base" hangingPunct="0">
                <a:spcBef>
                  <a:spcPct val="50000"/>
                </a:spcBef>
                <a:spcAft>
                  <a:spcPct val="0"/>
                </a:spcAft>
                <a:defRPr sz="1600" b="1">
                  <a:solidFill>
                    <a:schemeClr val="hlink"/>
                  </a:solidFill>
                  <a:latin typeface="Arial" charset="0"/>
                </a:defRPr>
              </a:lvl7pPr>
              <a:lvl8pPr marL="3429000" indent="-228600" eaLnBrk="0" fontAlgn="base" hangingPunct="0">
                <a:spcBef>
                  <a:spcPct val="50000"/>
                </a:spcBef>
                <a:spcAft>
                  <a:spcPct val="0"/>
                </a:spcAft>
                <a:defRPr sz="1600" b="1">
                  <a:solidFill>
                    <a:schemeClr val="hlink"/>
                  </a:solidFill>
                  <a:latin typeface="Arial" charset="0"/>
                </a:defRPr>
              </a:lvl8pPr>
              <a:lvl9pPr marL="3886200" indent="-228600" eaLnBrk="0" fontAlgn="base" hangingPunct="0">
                <a:spcBef>
                  <a:spcPct val="50000"/>
                </a:spcBef>
                <a:spcAft>
                  <a:spcPct val="0"/>
                </a:spcAft>
                <a:defRPr sz="1600" b="1">
                  <a:solidFill>
                    <a:schemeClr val="hlink"/>
                  </a:solidFill>
                  <a:latin typeface="Arial" charset="0"/>
                </a:defRPr>
              </a:lvl9pPr>
            </a:lstStyle>
            <a:p>
              <a:pPr algn="ctr" eaLnBrk="0" fontAlgn="base" hangingPunct="0">
                <a:spcBef>
                  <a:spcPct val="0"/>
                </a:spcBef>
                <a:spcAft>
                  <a:spcPct val="0"/>
                </a:spcAft>
              </a:pPr>
              <a:r>
                <a:rPr lang="en-US" sz="1800" dirty="0" smtClean="0">
                  <a:solidFill>
                    <a:srgbClr val="0FEFEA"/>
                  </a:solidFill>
                  <a:latin typeface="Comic Sans MS" pitchFamily="66" charset="0"/>
                </a:rPr>
                <a:t>Instruction stream</a:t>
              </a:r>
            </a:p>
          </p:txBody>
        </p:sp>
        <p:sp>
          <p:nvSpPr>
            <p:cNvPr id="3089" name="Line 12"/>
            <p:cNvSpPr>
              <a:spLocks noChangeShapeType="1"/>
            </p:cNvSpPr>
            <p:nvPr/>
          </p:nvSpPr>
          <p:spPr bwMode="auto">
            <a:xfrm>
              <a:off x="68" y="629"/>
              <a:ext cx="240" cy="432"/>
            </a:xfrm>
            <a:prstGeom prst="line">
              <a:avLst/>
            </a:prstGeom>
            <a:noFill/>
            <a:ln w="38100">
              <a:solidFill>
                <a:srgbClr val="0FEFEA"/>
              </a:solidFill>
              <a:round/>
              <a:headEnd/>
              <a:tailEnd type="triangle" w="med" len="med"/>
            </a:ln>
            <a:extLst>
              <a:ext uri="{909E8E84-426E-40DD-AFC4-6F175D3DCCD1}">
                <a14:hiddenFill xmlns:a14="http://schemas.microsoft.com/office/drawing/2010/main">
                  <a:noFill/>
                </a14:hiddenFill>
              </a:ext>
            </a:extLst>
          </p:spPr>
          <p:txBody>
            <a:bodyPr anchor="ctr"/>
            <a:lstStyle/>
            <a:p>
              <a:pPr eaLnBrk="0" fontAlgn="base" hangingPunct="0">
                <a:spcBef>
                  <a:spcPct val="50000"/>
                </a:spcBef>
                <a:spcAft>
                  <a:spcPct val="0"/>
                </a:spcAft>
              </a:pPr>
              <a:endParaRPr lang="en-US" sz="1600" b="1" smtClean="0">
                <a:solidFill>
                  <a:srgbClr val="FC0128"/>
                </a:solidFill>
              </a:endParaRPr>
            </a:p>
          </p:txBody>
        </p:sp>
      </p:grpSp>
      <p:grpSp>
        <p:nvGrpSpPr>
          <p:cNvPr id="5" name="Group 13"/>
          <p:cNvGrpSpPr>
            <a:grpSpLocks/>
          </p:cNvGrpSpPr>
          <p:nvPr/>
        </p:nvGrpSpPr>
        <p:grpSpPr bwMode="auto">
          <a:xfrm>
            <a:off x="6477000" y="2133600"/>
            <a:ext cx="1892300" cy="671513"/>
            <a:chOff x="4080" y="1344"/>
            <a:chExt cx="1192" cy="423"/>
          </a:xfrm>
        </p:grpSpPr>
        <p:sp>
          <p:nvSpPr>
            <p:cNvPr id="3086" name="Line 14"/>
            <p:cNvSpPr>
              <a:spLocks noChangeShapeType="1"/>
            </p:cNvSpPr>
            <p:nvPr/>
          </p:nvSpPr>
          <p:spPr bwMode="auto">
            <a:xfrm flipH="1" flipV="1">
              <a:off x="4416" y="1344"/>
              <a:ext cx="192" cy="192"/>
            </a:xfrm>
            <a:prstGeom prst="line">
              <a:avLst/>
            </a:prstGeom>
            <a:noFill/>
            <a:ln w="38100">
              <a:solidFill>
                <a:srgbClr val="0FEFEA"/>
              </a:solidFill>
              <a:round/>
              <a:headEnd/>
              <a:tailEnd type="triangle" w="med" len="med"/>
            </a:ln>
            <a:extLst>
              <a:ext uri="{909E8E84-426E-40DD-AFC4-6F175D3DCCD1}">
                <a14:hiddenFill xmlns:a14="http://schemas.microsoft.com/office/drawing/2010/main">
                  <a:noFill/>
                </a14:hiddenFill>
              </a:ext>
            </a:extLst>
          </p:spPr>
          <p:txBody>
            <a:bodyPr anchor="ctr"/>
            <a:lstStyle/>
            <a:p>
              <a:pPr eaLnBrk="0" fontAlgn="base" hangingPunct="0">
                <a:spcBef>
                  <a:spcPct val="50000"/>
                </a:spcBef>
                <a:spcAft>
                  <a:spcPct val="0"/>
                </a:spcAft>
              </a:pPr>
              <a:endParaRPr lang="en-US" sz="1600" b="1" smtClean="0">
                <a:solidFill>
                  <a:srgbClr val="FC0128"/>
                </a:solidFill>
              </a:endParaRPr>
            </a:p>
          </p:txBody>
        </p:sp>
        <p:sp>
          <p:nvSpPr>
            <p:cNvPr id="3087" name="Text Box 15"/>
            <p:cNvSpPr txBox="1">
              <a:spLocks noChangeArrowheads="1"/>
            </p:cNvSpPr>
            <p:nvPr/>
          </p:nvSpPr>
          <p:spPr bwMode="auto">
            <a:xfrm>
              <a:off x="4080" y="1536"/>
              <a:ext cx="11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1600" b="1">
                  <a:solidFill>
                    <a:schemeClr val="hlink"/>
                  </a:solidFill>
                  <a:latin typeface="Arial" charset="0"/>
                </a:defRPr>
              </a:lvl1pPr>
              <a:lvl2pPr marL="742950" indent="-285750">
                <a:defRPr sz="1600" b="1">
                  <a:solidFill>
                    <a:schemeClr val="hlink"/>
                  </a:solidFill>
                  <a:latin typeface="Arial" charset="0"/>
                </a:defRPr>
              </a:lvl2pPr>
              <a:lvl3pPr marL="1143000" indent="-228600">
                <a:defRPr sz="1600" b="1">
                  <a:solidFill>
                    <a:schemeClr val="hlink"/>
                  </a:solidFill>
                  <a:latin typeface="Arial" charset="0"/>
                </a:defRPr>
              </a:lvl3pPr>
              <a:lvl4pPr marL="1600200" indent="-228600">
                <a:defRPr sz="1600" b="1">
                  <a:solidFill>
                    <a:schemeClr val="hlink"/>
                  </a:solidFill>
                  <a:latin typeface="Arial" charset="0"/>
                </a:defRPr>
              </a:lvl4pPr>
              <a:lvl5pPr marL="2057400" indent="-228600">
                <a:defRPr sz="1600" b="1">
                  <a:solidFill>
                    <a:schemeClr val="hlink"/>
                  </a:solidFill>
                  <a:latin typeface="Arial" charset="0"/>
                </a:defRPr>
              </a:lvl5pPr>
              <a:lvl6pPr marL="2514600" indent="-228600" eaLnBrk="0" fontAlgn="base" hangingPunct="0">
                <a:spcBef>
                  <a:spcPct val="50000"/>
                </a:spcBef>
                <a:spcAft>
                  <a:spcPct val="0"/>
                </a:spcAft>
                <a:defRPr sz="1600" b="1">
                  <a:solidFill>
                    <a:schemeClr val="hlink"/>
                  </a:solidFill>
                  <a:latin typeface="Arial" charset="0"/>
                </a:defRPr>
              </a:lvl6pPr>
              <a:lvl7pPr marL="2971800" indent="-228600" eaLnBrk="0" fontAlgn="base" hangingPunct="0">
                <a:spcBef>
                  <a:spcPct val="50000"/>
                </a:spcBef>
                <a:spcAft>
                  <a:spcPct val="0"/>
                </a:spcAft>
                <a:defRPr sz="1600" b="1">
                  <a:solidFill>
                    <a:schemeClr val="hlink"/>
                  </a:solidFill>
                  <a:latin typeface="Arial" charset="0"/>
                </a:defRPr>
              </a:lvl7pPr>
              <a:lvl8pPr marL="3429000" indent="-228600" eaLnBrk="0" fontAlgn="base" hangingPunct="0">
                <a:spcBef>
                  <a:spcPct val="50000"/>
                </a:spcBef>
                <a:spcAft>
                  <a:spcPct val="0"/>
                </a:spcAft>
                <a:defRPr sz="1600" b="1">
                  <a:solidFill>
                    <a:schemeClr val="hlink"/>
                  </a:solidFill>
                  <a:latin typeface="Arial" charset="0"/>
                </a:defRPr>
              </a:lvl8pPr>
              <a:lvl9pPr marL="3886200" indent="-228600" eaLnBrk="0" fontAlgn="base" hangingPunct="0">
                <a:spcBef>
                  <a:spcPct val="50000"/>
                </a:spcBef>
                <a:spcAft>
                  <a:spcPct val="0"/>
                </a:spcAft>
                <a:defRPr sz="1600" b="1">
                  <a:solidFill>
                    <a:schemeClr val="hlink"/>
                  </a:solidFill>
                  <a:latin typeface="Arial" charset="0"/>
                </a:defRPr>
              </a:lvl9pPr>
            </a:lstStyle>
            <a:p>
              <a:pPr algn="ctr" eaLnBrk="0" fontAlgn="base" hangingPunct="0">
                <a:spcBef>
                  <a:spcPct val="0"/>
                </a:spcBef>
                <a:spcAft>
                  <a:spcPct val="0"/>
                </a:spcAft>
              </a:pPr>
              <a:r>
                <a:rPr lang="en-US" sz="1800" smtClean="0">
                  <a:solidFill>
                    <a:srgbClr val="0FEFEA"/>
                  </a:solidFill>
                  <a:latin typeface="Comic Sans MS" pitchFamily="66" charset="0"/>
                </a:rPr>
                <a:t>3 Load/Buffers</a:t>
              </a:r>
            </a:p>
          </p:txBody>
        </p:sp>
      </p:grpSp>
      <p:grpSp>
        <p:nvGrpSpPr>
          <p:cNvPr id="6" name="Group 16"/>
          <p:cNvGrpSpPr>
            <a:grpSpLocks/>
          </p:cNvGrpSpPr>
          <p:nvPr/>
        </p:nvGrpSpPr>
        <p:grpSpPr bwMode="auto">
          <a:xfrm>
            <a:off x="6324600" y="3733800"/>
            <a:ext cx="2436813" cy="641350"/>
            <a:chOff x="3984" y="2352"/>
            <a:chExt cx="1535" cy="404"/>
          </a:xfrm>
        </p:grpSpPr>
        <p:sp>
          <p:nvSpPr>
            <p:cNvPr id="3084" name="Text Box 17"/>
            <p:cNvSpPr txBox="1">
              <a:spLocks noChangeArrowheads="1"/>
            </p:cNvSpPr>
            <p:nvPr/>
          </p:nvSpPr>
          <p:spPr bwMode="auto">
            <a:xfrm>
              <a:off x="4224" y="2352"/>
              <a:ext cx="129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1600" b="1">
                  <a:solidFill>
                    <a:schemeClr val="hlink"/>
                  </a:solidFill>
                  <a:latin typeface="Arial" charset="0"/>
                </a:defRPr>
              </a:lvl1pPr>
              <a:lvl2pPr marL="742950" indent="-285750">
                <a:defRPr sz="1600" b="1">
                  <a:solidFill>
                    <a:schemeClr val="hlink"/>
                  </a:solidFill>
                  <a:latin typeface="Arial" charset="0"/>
                </a:defRPr>
              </a:lvl2pPr>
              <a:lvl3pPr marL="1143000" indent="-228600">
                <a:defRPr sz="1600" b="1">
                  <a:solidFill>
                    <a:schemeClr val="hlink"/>
                  </a:solidFill>
                  <a:latin typeface="Arial" charset="0"/>
                </a:defRPr>
              </a:lvl3pPr>
              <a:lvl4pPr marL="1600200" indent="-228600">
                <a:defRPr sz="1600" b="1">
                  <a:solidFill>
                    <a:schemeClr val="hlink"/>
                  </a:solidFill>
                  <a:latin typeface="Arial" charset="0"/>
                </a:defRPr>
              </a:lvl4pPr>
              <a:lvl5pPr marL="2057400" indent="-228600">
                <a:defRPr sz="1600" b="1">
                  <a:solidFill>
                    <a:schemeClr val="hlink"/>
                  </a:solidFill>
                  <a:latin typeface="Arial" charset="0"/>
                </a:defRPr>
              </a:lvl5pPr>
              <a:lvl6pPr marL="2514600" indent="-228600" eaLnBrk="0" fontAlgn="base" hangingPunct="0">
                <a:spcBef>
                  <a:spcPct val="50000"/>
                </a:spcBef>
                <a:spcAft>
                  <a:spcPct val="0"/>
                </a:spcAft>
                <a:defRPr sz="1600" b="1">
                  <a:solidFill>
                    <a:schemeClr val="hlink"/>
                  </a:solidFill>
                  <a:latin typeface="Arial" charset="0"/>
                </a:defRPr>
              </a:lvl6pPr>
              <a:lvl7pPr marL="2971800" indent="-228600" eaLnBrk="0" fontAlgn="base" hangingPunct="0">
                <a:spcBef>
                  <a:spcPct val="50000"/>
                </a:spcBef>
                <a:spcAft>
                  <a:spcPct val="0"/>
                </a:spcAft>
                <a:defRPr sz="1600" b="1">
                  <a:solidFill>
                    <a:schemeClr val="hlink"/>
                  </a:solidFill>
                  <a:latin typeface="Arial" charset="0"/>
                </a:defRPr>
              </a:lvl7pPr>
              <a:lvl8pPr marL="3429000" indent="-228600" eaLnBrk="0" fontAlgn="base" hangingPunct="0">
                <a:spcBef>
                  <a:spcPct val="50000"/>
                </a:spcBef>
                <a:spcAft>
                  <a:spcPct val="0"/>
                </a:spcAft>
                <a:defRPr sz="1600" b="1">
                  <a:solidFill>
                    <a:schemeClr val="hlink"/>
                  </a:solidFill>
                  <a:latin typeface="Arial" charset="0"/>
                </a:defRPr>
              </a:lvl8pPr>
              <a:lvl9pPr marL="3886200" indent="-228600" eaLnBrk="0" fontAlgn="base" hangingPunct="0">
                <a:spcBef>
                  <a:spcPct val="50000"/>
                </a:spcBef>
                <a:spcAft>
                  <a:spcPct val="0"/>
                </a:spcAft>
                <a:defRPr sz="1600" b="1">
                  <a:solidFill>
                    <a:schemeClr val="hlink"/>
                  </a:solidFill>
                  <a:latin typeface="Arial" charset="0"/>
                </a:defRPr>
              </a:lvl9pPr>
            </a:lstStyle>
            <a:p>
              <a:pPr algn="ctr" eaLnBrk="0" fontAlgn="base" hangingPunct="0">
                <a:spcBef>
                  <a:spcPct val="0"/>
                </a:spcBef>
                <a:spcAft>
                  <a:spcPct val="0"/>
                </a:spcAft>
              </a:pPr>
              <a:r>
                <a:rPr lang="en-US" sz="1800" smtClean="0">
                  <a:solidFill>
                    <a:srgbClr val="0FEFEA"/>
                  </a:solidFill>
                  <a:latin typeface="Comic Sans MS" pitchFamily="66" charset="0"/>
                </a:rPr>
                <a:t>3 FP Adder R.S.</a:t>
              </a:r>
            </a:p>
            <a:p>
              <a:pPr algn="ctr" eaLnBrk="0" fontAlgn="base" hangingPunct="0">
                <a:spcBef>
                  <a:spcPct val="0"/>
                </a:spcBef>
                <a:spcAft>
                  <a:spcPct val="0"/>
                </a:spcAft>
              </a:pPr>
              <a:r>
                <a:rPr lang="en-US" sz="1800" smtClean="0">
                  <a:solidFill>
                    <a:srgbClr val="0FEFEA"/>
                  </a:solidFill>
                  <a:latin typeface="Comic Sans MS" pitchFamily="66" charset="0"/>
                </a:rPr>
                <a:t>2 FP Mult R.S.</a:t>
              </a:r>
            </a:p>
          </p:txBody>
        </p:sp>
        <p:sp>
          <p:nvSpPr>
            <p:cNvPr id="3085" name="Line 18"/>
            <p:cNvSpPr>
              <a:spLocks noChangeShapeType="1"/>
            </p:cNvSpPr>
            <p:nvPr/>
          </p:nvSpPr>
          <p:spPr bwMode="auto">
            <a:xfrm flipH="1">
              <a:off x="3984" y="2544"/>
              <a:ext cx="240" cy="0"/>
            </a:xfrm>
            <a:prstGeom prst="line">
              <a:avLst/>
            </a:prstGeom>
            <a:noFill/>
            <a:ln w="28575">
              <a:solidFill>
                <a:srgbClr val="0FEFEA"/>
              </a:solidFill>
              <a:round/>
              <a:headEnd/>
              <a:tailEnd type="triangle" w="med" len="med"/>
            </a:ln>
            <a:extLst>
              <a:ext uri="{909E8E84-426E-40DD-AFC4-6F175D3DCCD1}">
                <a14:hiddenFill xmlns:a14="http://schemas.microsoft.com/office/drawing/2010/main">
                  <a:noFill/>
                </a14:hiddenFill>
              </a:ext>
            </a:extLst>
          </p:spPr>
          <p:txBody>
            <a:bodyPr anchor="ctr"/>
            <a:lstStyle/>
            <a:p>
              <a:pPr eaLnBrk="0" fontAlgn="base" hangingPunct="0">
                <a:spcBef>
                  <a:spcPct val="50000"/>
                </a:spcBef>
                <a:spcAft>
                  <a:spcPct val="0"/>
                </a:spcAft>
              </a:pPr>
              <a:endParaRPr lang="en-US" sz="1600" b="1" smtClean="0">
                <a:solidFill>
                  <a:srgbClr val="FC0128"/>
                </a:solidFill>
              </a:endParaRPr>
            </a:p>
          </p:txBody>
        </p:sp>
      </p:grpSp>
    </p:spTree>
    <p:extLst>
      <p:ext uri="{BB962C8B-B14F-4D97-AF65-F5344CB8AC3E}">
        <p14:creationId xmlns:p14="http://schemas.microsoft.com/office/powerpoint/2010/main" val="18231539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1</a:t>
            </a:r>
          </a:p>
        </p:txBody>
      </p:sp>
      <p:graphicFrame>
        <p:nvGraphicFramePr>
          <p:cNvPr id="4098"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3579"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3" name="AutoShape 4"/>
          <p:cNvSpPr>
            <a:spLocks noChangeArrowheads="1"/>
          </p:cNvSpPr>
          <p:nvPr/>
        </p:nvSpPr>
        <p:spPr bwMode="auto">
          <a:xfrm>
            <a:off x="3124200" y="1371600"/>
            <a:ext cx="533400" cy="4572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4104" name="AutoShape 5"/>
          <p:cNvSpPr>
            <a:spLocks noChangeArrowheads="1"/>
          </p:cNvSpPr>
          <p:nvPr/>
        </p:nvSpPr>
        <p:spPr bwMode="auto">
          <a:xfrm>
            <a:off x="6248400" y="1371600"/>
            <a:ext cx="1676400" cy="4572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4105" name="AutoShape 6"/>
          <p:cNvSpPr>
            <a:spLocks noChangeArrowheads="1"/>
          </p:cNvSpPr>
          <p:nvPr/>
        </p:nvSpPr>
        <p:spPr bwMode="auto">
          <a:xfrm>
            <a:off x="4876800" y="5181600"/>
            <a:ext cx="762000" cy="4572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Tree>
    <p:extLst>
      <p:ext uri="{BB962C8B-B14F-4D97-AF65-F5344CB8AC3E}">
        <p14:creationId xmlns:p14="http://schemas.microsoft.com/office/powerpoint/2010/main" val="329873348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2</a:t>
            </a:r>
          </a:p>
        </p:txBody>
      </p:sp>
      <p:graphicFrame>
        <p:nvGraphicFramePr>
          <p:cNvPr id="5122"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4603"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7" name="AutoShape 4"/>
          <p:cNvSpPr>
            <a:spLocks noChangeArrowheads="1"/>
          </p:cNvSpPr>
          <p:nvPr/>
        </p:nvSpPr>
        <p:spPr bwMode="auto">
          <a:xfrm>
            <a:off x="3124200" y="1676400"/>
            <a:ext cx="533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5128" name="AutoShape 5"/>
          <p:cNvSpPr>
            <a:spLocks noChangeArrowheads="1"/>
          </p:cNvSpPr>
          <p:nvPr/>
        </p:nvSpPr>
        <p:spPr bwMode="auto">
          <a:xfrm>
            <a:off x="6248400" y="1752600"/>
            <a:ext cx="1676400" cy="2286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5129" name="AutoShape 6"/>
          <p:cNvSpPr>
            <a:spLocks noChangeArrowheads="1"/>
          </p:cNvSpPr>
          <p:nvPr/>
        </p:nvSpPr>
        <p:spPr bwMode="auto">
          <a:xfrm>
            <a:off x="3633788" y="5132388"/>
            <a:ext cx="762000" cy="4572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1138695" name="Rectangle 7"/>
          <p:cNvSpPr>
            <a:spLocks noChangeArrowheads="1"/>
          </p:cNvSpPr>
          <p:nvPr/>
        </p:nvSpPr>
        <p:spPr bwMode="auto">
          <a:xfrm>
            <a:off x="360363" y="5865813"/>
            <a:ext cx="63563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p>
            <a:pPr eaLnBrk="0" fontAlgn="base" hangingPunct="0">
              <a:spcBef>
                <a:spcPct val="0"/>
              </a:spcBef>
              <a:spcAft>
                <a:spcPct val="0"/>
              </a:spcAft>
            </a:pPr>
            <a:r>
              <a:rPr lang="en-US" sz="2400" b="1" u="sng" dirty="0" smtClean="0">
                <a:solidFill>
                  <a:srgbClr val="0332B7"/>
                </a:solidFill>
              </a:rPr>
              <a:t>Note: Can have multiple loads outstanding</a:t>
            </a:r>
            <a:endParaRPr lang="en-US" sz="2400" dirty="0" smtClean="0">
              <a:solidFill>
                <a:srgbClr val="0332B7"/>
              </a:solidFill>
            </a:endParaRPr>
          </a:p>
          <a:p>
            <a:pPr eaLnBrk="0" fontAlgn="base" hangingPunct="0">
              <a:spcBef>
                <a:spcPct val="0"/>
              </a:spcBef>
              <a:spcAft>
                <a:spcPct val="0"/>
              </a:spcAft>
            </a:pPr>
            <a:endParaRPr lang="en-US" sz="2400" dirty="0" smtClean="0">
              <a:solidFill>
                <a:srgbClr val="0332B7"/>
              </a:solidFill>
            </a:endParaRPr>
          </a:p>
        </p:txBody>
      </p:sp>
    </p:spTree>
    <p:extLst>
      <p:ext uri="{BB962C8B-B14F-4D97-AF65-F5344CB8AC3E}">
        <p14:creationId xmlns:p14="http://schemas.microsoft.com/office/powerpoint/2010/main" val="40455741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38695"/>
                                        </p:tgtEl>
                                        <p:attrNameLst>
                                          <p:attrName>style.visibility</p:attrName>
                                        </p:attrNameLst>
                                      </p:cBhvr>
                                      <p:to>
                                        <p:strVal val="visible"/>
                                      </p:to>
                                    </p:set>
                                    <p:anim calcmode="lin" valueType="num">
                                      <p:cBhvr additive="base">
                                        <p:cTn id="7" dur="500" fill="hold"/>
                                        <p:tgtEl>
                                          <p:spTgt spid="1138695"/>
                                        </p:tgtEl>
                                        <p:attrNameLst>
                                          <p:attrName>ppt_x</p:attrName>
                                        </p:attrNameLst>
                                      </p:cBhvr>
                                      <p:tavLst>
                                        <p:tav tm="0">
                                          <p:val>
                                            <p:strVal val="1+#ppt_w/2"/>
                                          </p:val>
                                        </p:tav>
                                        <p:tav tm="100000">
                                          <p:val>
                                            <p:strVal val="#ppt_x"/>
                                          </p:val>
                                        </p:tav>
                                      </p:tavLst>
                                    </p:anim>
                                    <p:anim calcmode="lin" valueType="num">
                                      <p:cBhvr additive="base">
                                        <p:cTn id="8" dur="500" fill="hold"/>
                                        <p:tgtEl>
                                          <p:spTgt spid="11386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8695"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3</a:t>
            </a:r>
          </a:p>
        </p:txBody>
      </p:sp>
      <p:graphicFrame>
        <p:nvGraphicFramePr>
          <p:cNvPr id="6146"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5627"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1" name="AutoShape 4"/>
          <p:cNvSpPr>
            <a:spLocks noChangeArrowheads="1"/>
          </p:cNvSpPr>
          <p:nvPr/>
        </p:nvSpPr>
        <p:spPr bwMode="auto">
          <a:xfrm>
            <a:off x="2438400" y="4038600"/>
            <a:ext cx="3962400" cy="4572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6152" name="AutoShape 5"/>
          <p:cNvSpPr>
            <a:spLocks noChangeArrowheads="1"/>
          </p:cNvSpPr>
          <p:nvPr/>
        </p:nvSpPr>
        <p:spPr bwMode="auto">
          <a:xfrm>
            <a:off x="2965450" y="5132388"/>
            <a:ext cx="762000" cy="4572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1140742" name="Rectangle 6"/>
          <p:cNvSpPr>
            <a:spLocks noChangeArrowheads="1"/>
          </p:cNvSpPr>
          <p:nvPr/>
        </p:nvSpPr>
        <p:spPr bwMode="auto">
          <a:xfrm>
            <a:off x="212725" y="5677564"/>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000" b="1" dirty="0" smtClean="0">
                <a:solidFill>
                  <a:srgbClr val="0332B7"/>
                </a:solidFill>
              </a:rPr>
              <a:t>Note: registers names are removed (“renamed”) in Reservation Stations; MULT issued</a:t>
            </a:r>
          </a:p>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000" b="1" dirty="0" smtClean="0">
                <a:solidFill>
                  <a:srgbClr val="0332B7"/>
                </a:solidFill>
              </a:rPr>
              <a:t>Load1 completing; what is waiting for Load1? </a:t>
            </a:r>
          </a:p>
        </p:txBody>
      </p:sp>
      <p:sp>
        <p:nvSpPr>
          <p:cNvPr id="6154" name="AutoShape 7"/>
          <p:cNvSpPr>
            <a:spLocks noChangeArrowheads="1"/>
          </p:cNvSpPr>
          <p:nvPr/>
        </p:nvSpPr>
        <p:spPr bwMode="auto">
          <a:xfrm>
            <a:off x="3810000" y="1447800"/>
            <a:ext cx="533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Tree>
    <p:extLst>
      <p:ext uri="{BB962C8B-B14F-4D97-AF65-F5344CB8AC3E}">
        <p14:creationId xmlns:p14="http://schemas.microsoft.com/office/powerpoint/2010/main" val="23172115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40742"/>
                                        </p:tgtEl>
                                        <p:attrNameLst>
                                          <p:attrName>style.visibility</p:attrName>
                                        </p:attrNameLst>
                                      </p:cBhvr>
                                      <p:to>
                                        <p:strVal val="visible"/>
                                      </p:to>
                                    </p:set>
                                    <p:anim calcmode="lin" valueType="num">
                                      <p:cBhvr additive="base">
                                        <p:cTn id="7" dur="500" fill="hold"/>
                                        <p:tgtEl>
                                          <p:spTgt spid="1140742"/>
                                        </p:tgtEl>
                                        <p:attrNameLst>
                                          <p:attrName>ppt_x</p:attrName>
                                        </p:attrNameLst>
                                      </p:cBhvr>
                                      <p:tavLst>
                                        <p:tav tm="0">
                                          <p:val>
                                            <p:strVal val="1+#ppt_w/2"/>
                                          </p:val>
                                        </p:tav>
                                        <p:tav tm="100000">
                                          <p:val>
                                            <p:strVal val="#ppt_x"/>
                                          </p:val>
                                        </p:tav>
                                      </p:tavLst>
                                    </p:anim>
                                    <p:anim calcmode="lin" valueType="num">
                                      <p:cBhvr additive="base">
                                        <p:cTn id="8" dur="500" fill="hold"/>
                                        <p:tgtEl>
                                          <p:spTgt spid="11407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0742"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4</a:t>
            </a:r>
          </a:p>
        </p:txBody>
      </p:sp>
      <p:graphicFrame>
        <p:nvGraphicFramePr>
          <p:cNvPr id="7170"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6651"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2788" name="Rectangle 4"/>
          <p:cNvSpPr>
            <a:spLocks noChangeArrowheads="1"/>
          </p:cNvSpPr>
          <p:nvPr/>
        </p:nvSpPr>
        <p:spPr bwMode="auto">
          <a:xfrm>
            <a:off x="224098" y="5891213"/>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400" b="1" dirty="0" smtClean="0">
                <a:solidFill>
                  <a:srgbClr val="0332B7"/>
                </a:solidFill>
              </a:rPr>
              <a:t>Load2 completing; what is waiting for Load2? </a:t>
            </a:r>
          </a:p>
        </p:txBody>
      </p:sp>
      <p:sp>
        <p:nvSpPr>
          <p:cNvPr id="7176" name="AutoShape 5"/>
          <p:cNvSpPr>
            <a:spLocks noChangeArrowheads="1"/>
          </p:cNvSpPr>
          <p:nvPr/>
        </p:nvSpPr>
        <p:spPr bwMode="auto">
          <a:xfrm>
            <a:off x="3810000" y="1676400"/>
            <a:ext cx="533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7177" name="AutoShape 6"/>
          <p:cNvSpPr>
            <a:spLocks noChangeArrowheads="1"/>
          </p:cNvSpPr>
          <p:nvPr/>
        </p:nvSpPr>
        <p:spPr bwMode="auto">
          <a:xfrm>
            <a:off x="4419600" y="1447800"/>
            <a:ext cx="533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7178" name="AutoShape 7"/>
          <p:cNvSpPr>
            <a:spLocks noChangeArrowheads="1"/>
          </p:cNvSpPr>
          <p:nvPr/>
        </p:nvSpPr>
        <p:spPr bwMode="auto">
          <a:xfrm>
            <a:off x="3124200" y="2133600"/>
            <a:ext cx="533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7179" name="AutoShape 8"/>
          <p:cNvSpPr>
            <a:spLocks noChangeArrowheads="1"/>
          </p:cNvSpPr>
          <p:nvPr/>
        </p:nvSpPr>
        <p:spPr bwMode="auto">
          <a:xfrm>
            <a:off x="2438400" y="3429000"/>
            <a:ext cx="3962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Tree>
    <p:extLst>
      <p:ext uri="{BB962C8B-B14F-4D97-AF65-F5344CB8AC3E}">
        <p14:creationId xmlns:p14="http://schemas.microsoft.com/office/powerpoint/2010/main" val="29317452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42788"/>
                                        </p:tgtEl>
                                        <p:attrNameLst>
                                          <p:attrName>style.visibility</p:attrName>
                                        </p:attrNameLst>
                                      </p:cBhvr>
                                      <p:to>
                                        <p:strVal val="visible"/>
                                      </p:to>
                                    </p:set>
                                    <p:anim calcmode="lin" valueType="num">
                                      <p:cBhvr additive="base">
                                        <p:cTn id="7" dur="500" fill="hold"/>
                                        <p:tgtEl>
                                          <p:spTgt spid="1142788"/>
                                        </p:tgtEl>
                                        <p:attrNameLst>
                                          <p:attrName>ppt_x</p:attrName>
                                        </p:attrNameLst>
                                      </p:cBhvr>
                                      <p:tavLst>
                                        <p:tav tm="0">
                                          <p:val>
                                            <p:strVal val="1+#ppt_w/2"/>
                                          </p:val>
                                        </p:tav>
                                        <p:tav tm="100000">
                                          <p:val>
                                            <p:strVal val="#ppt_x"/>
                                          </p:val>
                                        </p:tav>
                                      </p:tavLst>
                                    </p:anim>
                                    <p:anim calcmode="lin" valueType="num">
                                      <p:cBhvr additive="base">
                                        <p:cTn id="8" dur="500" fill="hold"/>
                                        <p:tgtEl>
                                          <p:spTgt spid="11427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2788"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5</a:t>
            </a:r>
          </a:p>
        </p:txBody>
      </p:sp>
      <p:graphicFrame>
        <p:nvGraphicFramePr>
          <p:cNvPr id="8194"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7675"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4836" name="Rectangle 4"/>
          <p:cNvSpPr>
            <a:spLocks noChangeArrowheads="1"/>
          </p:cNvSpPr>
          <p:nvPr/>
        </p:nvSpPr>
        <p:spPr bwMode="auto">
          <a:xfrm>
            <a:off x="274140" y="5943600"/>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400" b="1" dirty="0" smtClean="0">
                <a:solidFill>
                  <a:srgbClr val="0332B7"/>
                </a:solidFill>
              </a:rPr>
              <a:t>Timer starts down for Add1, Mult1</a:t>
            </a:r>
          </a:p>
        </p:txBody>
      </p:sp>
      <p:sp>
        <p:nvSpPr>
          <p:cNvPr id="8200" name="AutoShape 5"/>
          <p:cNvSpPr>
            <a:spLocks noChangeArrowheads="1"/>
          </p:cNvSpPr>
          <p:nvPr/>
        </p:nvSpPr>
        <p:spPr bwMode="auto">
          <a:xfrm>
            <a:off x="1371600" y="3200400"/>
            <a:ext cx="533400" cy="12192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8201" name="AutoShape 6"/>
          <p:cNvSpPr>
            <a:spLocks noChangeArrowheads="1"/>
          </p:cNvSpPr>
          <p:nvPr/>
        </p:nvSpPr>
        <p:spPr bwMode="auto">
          <a:xfrm>
            <a:off x="4343400" y="3429000"/>
            <a:ext cx="6858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8202" name="AutoShape 7"/>
          <p:cNvSpPr>
            <a:spLocks noChangeArrowheads="1"/>
          </p:cNvSpPr>
          <p:nvPr/>
        </p:nvSpPr>
        <p:spPr bwMode="auto">
          <a:xfrm>
            <a:off x="3733800" y="4114800"/>
            <a:ext cx="6858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Tree>
    <p:extLst>
      <p:ext uri="{BB962C8B-B14F-4D97-AF65-F5344CB8AC3E}">
        <p14:creationId xmlns:p14="http://schemas.microsoft.com/office/powerpoint/2010/main" val="21956145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44836"/>
                                        </p:tgtEl>
                                        <p:attrNameLst>
                                          <p:attrName>style.visibility</p:attrName>
                                        </p:attrNameLst>
                                      </p:cBhvr>
                                      <p:to>
                                        <p:strVal val="visible"/>
                                      </p:to>
                                    </p:set>
                                    <p:anim calcmode="lin" valueType="num">
                                      <p:cBhvr additive="base">
                                        <p:cTn id="7" dur="500" fill="hold"/>
                                        <p:tgtEl>
                                          <p:spTgt spid="1144836"/>
                                        </p:tgtEl>
                                        <p:attrNameLst>
                                          <p:attrName>ppt_x</p:attrName>
                                        </p:attrNameLst>
                                      </p:cBhvr>
                                      <p:tavLst>
                                        <p:tav tm="0">
                                          <p:val>
                                            <p:strVal val="1+#ppt_w/2"/>
                                          </p:val>
                                        </p:tav>
                                        <p:tav tm="100000">
                                          <p:val>
                                            <p:strVal val="#ppt_x"/>
                                          </p:val>
                                        </p:tav>
                                      </p:tavLst>
                                    </p:anim>
                                    <p:anim calcmode="lin" valueType="num">
                                      <p:cBhvr additive="base">
                                        <p:cTn id="8" dur="500" fill="hold"/>
                                        <p:tgtEl>
                                          <p:spTgt spid="11448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4836"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6</a:t>
            </a:r>
          </a:p>
        </p:txBody>
      </p:sp>
      <p:graphicFrame>
        <p:nvGraphicFramePr>
          <p:cNvPr id="9218"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8699"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6884" name="Rectangle 4"/>
          <p:cNvSpPr>
            <a:spLocks noChangeArrowheads="1"/>
          </p:cNvSpPr>
          <p:nvPr/>
        </p:nvSpPr>
        <p:spPr bwMode="auto">
          <a:xfrm>
            <a:off x="212725" y="6069013"/>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400" b="1" dirty="0" smtClean="0">
                <a:solidFill>
                  <a:srgbClr val="0332B7"/>
                </a:solidFill>
              </a:rPr>
              <a:t>Issue ADDD here despite name dependency on F6?</a:t>
            </a:r>
          </a:p>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altLang="zh-CN" sz="2400" b="1" dirty="0">
                <a:solidFill>
                  <a:srgbClr val="0332B7"/>
                </a:solidFill>
              </a:rPr>
              <a:t>Rename F6 in Load1, SUBD and DIVD as M(A1)</a:t>
            </a:r>
            <a:r>
              <a:rPr lang="en-US" sz="2400" b="1" dirty="0" smtClean="0">
                <a:solidFill>
                  <a:srgbClr val="0332B7"/>
                </a:solidFill>
              </a:rPr>
              <a:t> </a:t>
            </a:r>
          </a:p>
        </p:txBody>
      </p:sp>
      <p:sp>
        <p:nvSpPr>
          <p:cNvPr id="9224" name="AutoShape 5"/>
          <p:cNvSpPr>
            <a:spLocks noChangeArrowheads="1"/>
          </p:cNvSpPr>
          <p:nvPr/>
        </p:nvSpPr>
        <p:spPr bwMode="auto">
          <a:xfrm>
            <a:off x="2971800" y="2590800"/>
            <a:ext cx="533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9225" name="AutoShape 6"/>
          <p:cNvSpPr>
            <a:spLocks noChangeArrowheads="1"/>
          </p:cNvSpPr>
          <p:nvPr/>
        </p:nvSpPr>
        <p:spPr bwMode="auto">
          <a:xfrm>
            <a:off x="2438400" y="3657600"/>
            <a:ext cx="3962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Tree>
    <p:extLst>
      <p:ext uri="{BB962C8B-B14F-4D97-AF65-F5344CB8AC3E}">
        <p14:creationId xmlns:p14="http://schemas.microsoft.com/office/powerpoint/2010/main" val="31539774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46884"/>
                                        </p:tgtEl>
                                        <p:attrNameLst>
                                          <p:attrName>style.visibility</p:attrName>
                                        </p:attrNameLst>
                                      </p:cBhvr>
                                      <p:to>
                                        <p:strVal val="visible"/>
                                      </p:to>
                                    </p:set>
                                    <p:anim calcmode="lin" valueType="num">
                                      <p:cBhvr additive="base">
                                        <p:cTn id="7" dur="500" fill="hold"/>
                                        <p:tgtEl>
                                          <p:spTgt spid="1146884"/>
                                        </p:tgtEl>
                                        <p:attrNameLst>
                                          <p:attrName>ppt_x</p:attrName>
                                        </p:attrNameLst>
                                      </p:cBhvr>
                                      <p:tavLst>
                                        <p:tav tm="0">
                                          <p:val>
                                            <p:strVal val="1+#ppt_w/2"/>
                                          </p:val>
                                        </p:tav>
                                        <p:tav tm="100000">
                                          <p:val>
                                            <p:strVal val="#ppt_x"/>
                                          </p:val>
                                        </p:tav>
                                      </p:tavLst>
                                    </p:anim>
                                    <p:anim calcmode="lin" valueType="num">
                                      <p:cBhvr additive="base">
                                        <p:cTn id="8" dur="500" fill="hold"/>
                                        <p:tgtEl>
                                          <p:spTgt spid="11468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884"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7</a:t>
            </a:r>
          </a:p>
        </p:txBody>
      </p:sp>
      <p:graphicFrame>
        <p:nvGraphicFramePr>
          <p:cNvPr id="10242"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9723"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8932" name="Rectangle 4"/>
          <p:cNvSpPr>
            <a:spLocks noChangeArrowheads="1"/>
          </p:cNvSpPr>
          <p:nvPr/>
        </p:nvSpPr>
        <p:spPr bwMode="auto">
          <a:xfrm>
            <a:off x="304800" y="5943600"/>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400" b="1" smtClean="0">
                <a:solidFill>
                  <a:srgbClr val="0332B7"/>
                </a:solidFill>
              </a:rPr>
              <a:t>Add1 (SUBD) completing; what is waiting for it? </a:t>
            </a:r>
          </a:p>
        </p:txBody>
      </p:sp>
      <p:sp>
        <p:nvSpPr>
          <p:cNvPr id="10248" name="AutoShape 5"/>
          <p:cNvSpPr>
            <a:spLocks noChangeArrowheads="1"/>
          </p:cNvSpPr>
          <p:nvPr/>
        </p:nvSpPr>
        <p:spPr bwMode="auto">
          <a:xfrm>
            <a:off x="3810000" y="2133600"/>
            <a:ext cx="533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Tree>
    <p:extLst>
      <p:ext uri="{BB962C8B-B14F-4D97-AF65-F5344CB8AC3E}">
        <p14:creationId xmlns:p14="http://schemas.microsoft.com/office/powerpoint/2010/main" val="19727998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48932"/>
                                        </p:tgtEl>
                                        <p:attrNameLst>
                                          <p:attrName>style.visibility</p:attrName>
                                        </p:attrNameLst>
                                      </p:cBhvr>
                                      <p:to>
                                        <p:strVal val="visible"/>
                                      </p:to>
                                    </p:set>
                                    <p:anim calcmode="lin" valueType="num">
                                      <p:cBhvr additive="base">
                                        <p:cTn id="7" dur="500" fill="hold"/>
                                        <p:tgtEl>
                                          <p:spTgt spid="1148932"/>
                                        </p:tgtEl>
                                        <p:attrNameLst>
                                          <p:attrName>ppt_x</p:attrName>
                                        </p:attrNameLst>
                                      </p:cBhvr>
                                      <p:tavLst>
                                        <p:tav tm="0">
                                          <p:val>
                                            <p:strVal val="1+#ppt_w/2"/>
                                          </p:val>
                                        </p:tav>
                                        <p:tav tm="100000">
                                          <p:val>
                                            <p:strVal val="#ppt_x"/>
                                          </p:val>
                                        </p:tav>
                                      </p:tavLst>
                                    </p:anim>
                                    <p:anim calcmode="lin" valueType="num">
                                      <p:cBhvr additive="base">
                                        <p:cTn id="8" dur="500" fill="hold"/>
                                        <p:tgtEl>
                                          <p:spTgt spid="11489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8932"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8</a:t>
            </a:r>
          </a:p>
        </p:txBody>
      </p:sp>
      <p:graphicFrame>
        <p:nvGraphicFramePr>
          <p:cNvPr id="11266"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0747"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71" name="AutoShape 4"/>
          <p:cNvSpPr>
            <a:spLocks noChangeArrowheads="1"/>
          </p:cNvSpPr>
          <p:nvPr/>
        </p:nvSpPr>
        <p:spPr bwMode="auto">
          <a:xfrm>
            <a:off x="3733800" y="3657600"/>
            <a:ext cx="6858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11272" name="AutoShape 5"/>
          <p:cNvSpPr>
            <a:spLocks noChangeArrowheads="1"/>
          </p:cNvSpPr>
          <p:nvPr/>
        </p:nvSpPr>
        <p:spPr bwMode="auto">
          <a:xfrm>
            <a:off x="5638800" y="5257800"/>
            <a:ext cx="6858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Tree>
    <p:extLst>
      <p:ext uri="{BB962C8B-B14F-4D97-AF65-F5344CB8AC3E}">
        <p14:creationId xmlns:p14="http://schemas.microsoft.com/office/powerpoint/2010/main" val="374660035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9</a:t>
            </a:r>
          </a:p>
        </p:txBody>
      </p:sp>
      <p:graphicFrame>
        <p:nvGraphicFramePr>
          <p:cNvPr id="12290"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1771"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8543439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23180" y="201305"/>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数据相关</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337481"/>
            <a:ext cx="9144000" cy="4893647"/>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smtClean="0"/>
              <a:t>指令之间存在相关是程序的特性</a:t>
            </a:r>
            <a:endParaRPr lang="en-US" altLang="zh-CN" sz="2400" dirty="0" smtClean="0"/>
          </a:p>
          <a:p>
            <a:pPr marL="342900" indent="-342900">
              <a:buFont typeface="Wingdings" panose="05000000000000000000" pitchFamily="2" charset="2"/>
              <a:buChar char="n"/>
            </a:pPr>
            <a:endParaRPr lang="en-US" altLang="zh-CN" sz="2400" dirty="0" smtClean="0"/>
          </a:p>
          <a:p>
            <a:pPr marL="342900" indent="-342900">
              <a:buFont typeface="Wingdings" panose="05000000000000000000" pitchFamily="2" charset="2"/>
              <a:buChar char="n"/>
            </a:pPr>
            <a:r>
              <a:rPr lang="zh-CN" altLang="en-US" sz="2400" dirty="0" smtClean="0"/>
              <a:t>流水线结构决定相关是否被检测，是否会造成实际的指令停顿。</a:t>
            </a:r>
            <a:endParaRPr lang="en-US" altLang="zh-CN" sz="2400" dirty="0" smtClean="0"/>
          </a:p>
          <a:p>
            <a:pPr marL="342900" indent="-342900">
              <a:buFont typeface="Wingdings" panose="05000000000000000000" pitchFamily="2" charset="2"/>
              <a:buChar char="n"/>
            </a:pPr>
            <a:endParaRPr lang="en-US" altLang="zh-CN" sz="2400" dirty="0"/>
          </a:p>
          <a:p>
            <a:pPr marL="342900" indent="-342900">
              <a:buFont typeface="Wingdings" panose="05000000000000000000" pitchFamily="2" charset="2"/>
              <a:buChar char="n"/>
            </a:pPr>
            <a:r>
              <a:rPr lang="zh-CN" altLang="en-US" sz="2400" dirty="0" smtClean="0"/>
              <a:t>数据相关表明：</a:t>
            </a:r>
            <a:endParaRPr lang="en-US" altLang="zh-CN" sz="2400" dirty="0" smtClean="0"/>
          </a:p>
          <a:p>
            <a:pPr marL="800100" lvl="1" indent="-342900">
              <a:buFont typeface="Wingdings" panose="05000000000000000000" pitchFamily="2" charset="2"/>
              <a:buChar char="Ø"/>
            </a:pPr>
            <a:r>
              <a:rPr lang="zh-CN" altLang="en-US" sz="2400" dirty="0" smtClean="0"/>
              <a:t>存在冒险的可能性</a:t>
            </a:r>
            <a:endParaRPr lang="en-US" altLang="zh-CN" sz="2400" dirty="0" smtClean="0"/>
          </a:p>
          <a:p>
            <a:pPr marL="800100" lvl="1" indent="-342900">
              <a:buFont typeface="Wingdings" panose="05000000000000000000" pitchFamily="2" charset="2"/>
              <a:buChar char="Ø"/>
            </a:pPr>
            <a:endParaRPr lang="en-US" altLang="zh-CN" sz="2000" dirty="0" smtClean="0"/>
          </a:p>
          <a:p>
            <a:pPr marL="800100" lvl="1" indent="-342900">
              <a:buFont typeface="Wingdings" panose="05000000000000000000" pitchFamily="2" charset="2"/>
              <a:buChar char="Ø"/>
            </a:pPr>
            <a:r>
              <a:rPr lang="zh-CN" altLang="en-US" sz="2400" dirty="0" smtClean="0"/>
              <a:t>计算结果必须遵循的顺序</a:t>
            </a:r>
            <a:endParaRPr lang="en-US" altLang="zh-CN" sz="2400" dirty="0" smtClean="0"/>
          </a:p>
          <a:p>
            <a:pPr marL="800100" lvl="1" indent="-342900">
              <a:buFont typeface="Wingdings" panose="05000000000000000000" pitchFamily="2" charset="2"/>
              <a:buChar char="Ø"/>
            </a:pPr>
            <a:endParaRPr lang="en-US" altLang="zh-CN" sz="2000" dirty="0" smtClean="0"/>
          </a:p>
          <a:p>
            <a:pPr marL="800100" lvl="1" indent="-342900">
              <a:buFont typeface="Wingdings" panose="05000000000000000000" pitchFamily="2" charset="2"/>
              <a:buChar char="Ø"/>
            </a:pPr>
            <a:r>
              <a:rPr lang="zh-CN" altLang="en-US" sz="2400" dirty="0" smtClean="0"/>
              <a:t>可以挖掘的指令并行性上限</a:t>
            </a:r>
            <a:endParaRPr lang="en-US" altLang="zh-CN" sz="2400" dirty="0" smtClean="0"/>
          </a:p>
          <a:p>
            <a:endParaRPr lang="en-US" altLang="zh-CN" sz="2400" dirty="0"/>
          </a:p>
          <a:p>
            <a:endParaRPr lang="en-US" altLang="zh-CN" sz="2400" dirty="0" smtClean="0"/>
          </a:p>
          <a:p>
            <a:pPr marL="342900" indent="-342900">
              <a:buFont typeface="Wingdings" panose="05000000000000000000" pitchFamily="2" charset="2"/>
              <a:buChar char="n"/>
            </a:pPr>
            <a:r>
              <a:rPr lang="zh-CN" altLang="en-US" sz="2400" dirty="0" smtClean="0"/>
              <a:t>流经相同内存位置的数据相关是比较难于检测</a:t>
            </a:r>
            <a:endParaRPr lang="zh-CN" altLang="en-US" sz="2400" dirty="0"/>
          </a:p>
        </p:txBody>
      </p:sp>
    </p:spTree>
    <p:extLst>
      <p:ext uri="{BB962C8B-B14F-4D97-AF65-F5344CB8AC3E}">
        <p14:creationId xmlns:p14="http://schemas.microsoft.com/office/powerpoint/2010/main" val="25581302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10</a:t>
            </a:r>
          </a:p>
        </p:txBody>
      </p:sp>
      <p:graphicFrame>
        <p:nvGraphicFramePr>
          <p:cNvPr id="13314"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2795"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55076" name="Rectangle 4"/>
          <p:cNvSpPr>
            <a:spLocks noChangeArrowheads="1"/>
          </p:cNvSpPr>
          <p:nvPr/>
        </p:nvSpPr>
        <p:spPr bwMode="auto">
          <a:xfrm>
            <a:off x="212725" y="5959950"/>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400" b="1" dirty="0" smtClean="0">
                <a:solidFill>
                  <a:srgbClr val="0332B7"/>
                </a:solidFill>
              </a:rPr>
              <a:t>Add2 (ADDD) completing; what is waiting for it? </a:t>
            </a:r>
          </a:p>
        </p:txBody>
      </p:sp>
    </p:spTree>
    <p:extLst>
      <p:ext uri="{BB962C8B-B14F-4D97-AF65-F5344CB8AC3E}">
        <p14:creationId xmlns:p14="http://schemas.microsoft.com/office/powerpoint/2010/main" val="24824106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55076"/>
                                        </p:tgtEl>
                                        <p:attrNameLst>
                                          <p:attrName>style.visibility</p:attrName>
                                        </p:attrNameLst>
                                      </p:cBhvr>
                                      <p:to>
                                        <p:strVal val="visible"/>
                                      </p:to>
                                    </p:set>
                                    <p:anim calcmode="lin" valueType="num">
                                      <p:cBhvr additive="base">
                                        <p:cTn id="7" dur="500" fill="hold"/>
                                        <p:tgtEl>
                                          <p:spTgt spid="1155076"/>
                                        </p:tgtEl>
                                        <p:attrNameLst>
                                          <p:attrName>ppt_x</p:attrName>
                                        </p:attrNameLst>
                                      </p:cBhvr>
                                      <p:tavLst>
                                        <p:tav tm="0">
                                          <p:val>
                                            <p:strVal val="1+#ppt_w/2"/>
                                          </p:val>
                                        </p:tav>
                                        <p:tav tm="100000">
                                          <p:val>
                                            <p:strVal val="#ppt_x"/>
                                          </p:val>
                                        </p:tav>
                                      </p:tavLst>
                                    </p:anim>
                                    <p:anim calcmode="lin" valueType="num">
                                      <p:cBhvr additive="base">
                                        <p:cTn id="8" dur="500" fill="hold"/>
                                        <p:tgtEl>
                                          <p:spTgt spid="11550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5076"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11</a:t>
            </a:r>
          </a:p>
        </p:txBody>
      </p:sp>
      <p:graphicFrame>
        <p:nvGraphicFramePr>
          <p:cNvPr id="14338"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3819"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57124" name="Rectangle 4"/>
          <p:cNvSpPr>
            <a:spLocks noChangeArrowheads="1"/>
          </p:cNvSpPr>
          <p:nvPr/>
        </p:nvSpPr>
        <p:spPr bwMode="auto">
          <a:xfrm>
            <a:off x="212725" y="5781675"/>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000" b="1" smtClean="0">
                <a:solidFill>
                  <a:srgbClr val="0332B7"/>
                </a:solidFill>
              </a:rPr>
              <a:t>Write result of ADDD here?</a:t>
            </a:r>
          </a:p>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000" b="1" smtClean="0">
                <a:solidFill>
                  <a:srgbClr val="0332B7"/>
                </a:solidFill>
              </a:rPr>
              <a:t>All quick instructions complete in this cycle!</a:t>
            </a:r>
          </a:p>
        </p:txBody>
      </p:sp>
      <p:sp>
        <p:nvSpPr>
          <p:cNvPr id="14344" name="AutoShape 5"/>
          <p:cNvSpPr>
            <a:spLocks noChangeArrowheads="1"/>
          </p:cNvSpPr>
          <p:nvPr/>
        </p:nvSpPr>
        <p:spPr bwMode="auto">
          <a:xfrm>
            <a:off x="4800600" y="5257800"/>
            <a:ext cx="914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Tree>
    <p:extLst>
      <p:ext uri="{BB962C8B-B14F-4D97-AF65-F5344CB8AC3E}">
        <p14:creationId xmlns:p14="http://schemas.microsoft.com/office/powerpoint/2010/main" val="30584935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57124"/>
                                        </p:tgtEl>
                                        <p:attrNameLst>
                                          <p:attrName>style.visibility</p:attrName>
                                        </p:attrNameLst>
                                      </p:cBhvr>
                                      <p:to>
                                        <p:strVal val="visible"/>
                                      </p:to>
                                    </p:set>
                                    <p:anim calcmode="lin" valueType="num">
                                      <p:cBhvr additive="base">
                                        <p:cTn id="7" dur="500" fill="hold"/>
                                        <p:tgtEl>
                                          <p:spTgt spid="1157124"/>
                                        </p:tgtEl>
                                        <p:attrNameLst>
                                          <p:attrName>ppt_x</p:attrName>
                                        </p:attrNameLst>
                                      </p:cBhvr>
                                      <p:tavLst>
                                        <p:tav tm="0">
                                          <p:val>
                                            <p:strVal val="1+#ppt_w/2"/>
                                          </p:val>
                                        </p:tav>
                                        <p:tav tm="100000">
                                          <p:val>
                                            <p:strVal val="#ppt_x"/>
                                          </p:val>
                                        </p:tav>
                                      </p:tavLst>
                                    </p:anim>
                                    <p:anim calcmode="lin" valueType="num">
                                      <p:cBhvr additive="base">
                                        <p:cTn id="8" dur="500" fill="hold"/>
                                        <p:tgtEl>
                                          <p:spTgt spid="11571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24"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12</a:t>
            </a:r>
          </a:p>
        </p:txBody>
      </p:sp>
      <p:graphicFrame>
        <p:nvGraphicFramePr>
          <p:cNvPr id="15362"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4843"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4553058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13</a:t>
            </a:r>
          </a:p>
        </p:txBody>
      </p:sp>
      <p:graphicFrame>
        <p:nvGraphicFramePr>
          <p:cNvPr id="16386"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5867"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34120302"/>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14</a:t>
            </a:r>
          </a:p>
        </p:txBody>
      </p:sp>
      <p:graphicFrame>
        <p:nvGraphicFramePr>
          <p:cNvPr id="17410"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6891"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79260790"/>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15</a:t>
            </a:r>
          </a:p>
        </p:txBody>
      </p:sp>
      <p:graphicFrame>
        <p:nvGraphicFramePr>
          <p:cNvPr id="18434"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7915"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5316" name="Rectangle 4"/>
          <p:cNvSpPr>
            <a:spLocks noChangeArrowheads="1"/>
          </p:cNvSpPr>
          <p:nvPr/>
        </p:nvSpPr>
        <p:spPr bwMode="auto">
          <a:xfrm>
            <a:off x="304800" y="5943600"/>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400" b="1" smtClean="0">
                <a:solidFill>
                  <a:srgbClr val="0332B7"/>
                </a:solidFill>
              </a:rPr>
              <a:t>Mult1 (MULTD) completing; what is waiting for it? </a:t>
            </a:r>
          </a:p>
        </p:txBody>
      </p:sp>
    </p:spTree>
    <p:extLst>
      <p:ext uri="{BB962C8B-B14F-4D97-AF65-F5344CB8AC3E}">
        <p14:creationId xmlns:p14="http://schemas.microsoft.com/office/powerpoint/2010/main" val="38353265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65316"/>
                                        </p:tgtEl>
                                        <p:attrNameLst>
                                          <p:attrName>style.visibility</p:attrName>
                                        </p:attrNameLst>
                                      </p:cBhvr>
                                      <p:to>
                                        <p:strVal val="visible"/>
                                      </p:to>
                                    </p:set>
                                    <p:anim calcmode="lin" valueType="num">
                                      <p:cBhvr additive="base">
                                        <p:cTn id="7" dur="500" fill="hold"/>
                                        <p:tgtEl>
                                          <p:spTgt spid="1165316"/>
                                        </p:tgtEl>
                                        <p:attrNameLst>
                                          <p:attrName>ppt_x</p:attrName>
                                        </p:attrNameLst>
                                      </p:cBhvr>
                                      <p:tavLst>
                                        <p:tav tm="0">
                                          <p:val>
                                            <p:strVal val="1+#ppt_w/2"/>
                                          </p:val>
                                        </p:tav>
                                        <p:tav tm="100000">
                                          <p:val>
                                            <p:strVal val="#ppt_x"/>
                                          </p:val>
                                        </p:tav>
                                      </p:tavLst>
                                    </p:anim>
                                    <p:anim calcmode="lin" valueType="num">
                                      <p:cBhvr additive="base">
                                        <p:cTn id="8" dur="500" fill="hold"/>
                                        <p:tgtEl>
                                          <p:spTgt spid="11653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5316"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16</a:t>
            </a:r>
          </a:p>
        </p:txBody>
      </p:sp>
      <p:graphicFrame>
        <p:nvGraphicFramePr>
          <p:cNvPr id="19458"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8939"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3" name="AutoShape 4"/>
          <p:cNvSpPr>
            <a:spLocks noChangeArrowheads="1"/>
          </p:cNvSpPr>
          <p:nvPr/>
        </p:nvSpPr>
        <p:spPr bwMode="auto">
          <a:xfrm>
            <a:off x="3048000" y="5257800"/>
            <a:ext cx="6858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19464" name="AutoShape 5"/>
          <p:cNvSpPr>
            <a:spLocks noChangeArrowheads="1"/>
          </p:cNvSpPr>
          <p:nvPr/>
        </p:nvSpPr>
        <p:spPr bwMode="auto">
          <a:xfrm>
            <a:off x="3733800" y="4343400"/>
            <a:ext cx="6858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1167366" name="Rectangle 6"/>
          <p:cNvSpPr>
            <a:spLocks noChangeArrowheads="1"/>
          </p:cNvSpPr>
          <p:nvPr/>
        </p:nvSpPr>
        <p:spPr bwMode="auto">
          <a:xfrm>
            <a:off x="304800" y="5943600"/>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400" b="1" smtClean="0">
                <a:solidFill>
                  <a:srgbClr val="0332B7"/>
                </a:solidFill>
              </a:rPr>
              <a:t>Just waiting for Mult2 (DIVD) to complete</a:t>
            </a:r>
          </a:p>
        </p:txBody>
      </p:sp>
    </p:spTree>
    <p:extLst>
      <p:ext uri="{BB962C8B-B14F-4D97-AF65-F5344CB8AC3E}">
        <p14:creationId xmlns:p14="http://schemas.microsoft.com/office/powerpoint/2010/main" val="38508864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67366"/>
                                        </p:tgtEl>
                                        <p:attrNameLst>
                                          <p:attrName>style.visibility</p:attrName>
                                        </p:attrNameLst>
                                      </p:cBhvr>
                                      <p:to>
                                        <p:strVal val="visible"/>
                                      </p:to>
                                    </p:set>
                                    <p:anim calcmode="lin" valueType="num">
                                      <p:cBhvr additive="base">
                                        <p:cTn id="7" dur="500" fill="hold"/>
                                        <p:tgtEl>
                                          <p:spTgt spid="1167366"/>
                                        </p:tgtEl>
                                        <p:attrNameLst>
                                          <p:attrName>ppt_x</p:attrName>
                                        </p:attrNameLst>
                                      </p:cBhvr>
                                      <p:tavLst>
                                        <p:tav tm="0">
                                          <p:val>
                                            <p:strVal val="1+#ppt_w/2"/>
                                          </p:val>
                                        </p:tav>
                                        <p:tav tm="100000">
                                          <p:val>
                                            <p:strVal val="#ppt_x"/>
                                          </p:val>
                                        </p:tav>
                                      </p:tavLst>
                                    </p:anim>
                                    <p:anim calcmode="lin" valueType="num">
                                      <p:cBhvr additive="base">
                                        <p:cTn id="8" dur="500" fill="hold"/>
                                        <p:tgtEl>
                                          <p:spTgt spid="11673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66"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 name="Rectangle 2"/>
          <p:cNvSpPr>
            <a:spLocks noGrp="1" noChangeArrowheads="1"/>
          </p:cNvSpPr>
          <p:nvPr>
            <p:ph type="title"/>
          </p:nvPr>
        </p:nvSpPr>
        <p:spPr>
          <a:xfrm>
            <a:off x="838200" y="1981200"/>
            <a:ext cx="7162800" cy="1143000"/>
          </a:xfrm>
        </p:spPr>
        <p:txBody>
          <a:bodyPr/>
          <a:lstStyle/>
          <a:p>
            <a:r>
              <a:rPr lang="en-US" smtClean="0"/>
              <a:t>Faster than light computation</a:t>
            </a:r>
            <a:br>
              <a:rPr lang="en-US" smtClean="0"/>
            </a:br>
            <a:r>
              <a:rPr lang="en-US" smtClean="0"/>
              <a:t>(skip a couple of cycles)</a:t>
            </a:r>
          </a:p>
        </p:txBody>
      </p:sp>
    </p:spTree>
    <p:extLst>
      <p:ext uri="{BB962C8B-B14F-4D97-AF65-F5344CB8AC3E}">
        <p14:creationId xmlns:p14="http://schemas.microsoft.com/office/powerpoint/2010/main" val="20266157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55</a:t>
            </a:r>
          </a:p>
        </p:txBody>
      </p:sp>
      <p:graphicFrame>
        <p:nvGraphicFramePr>
          <p:cNvPr id="20482"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9963"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67154158"/>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56</a:t>
            </a:r>
          </a:p>
        </p:txBody>
      </p:sp>
      <p:graphicFrame>
        <p:nvGraphicFramePr>
          <p:cNvPr id="21506"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40987"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3508" name="Rectangle 4"/>
          <p:cNvSpPr>
            <a:spLocks noChangeArrowheads="1"/>
          </p:cNvSpPr>
          <p:nvPr/>
        </p:nvSpPr>
        <p:spPr bwMode="auto">
          <a:xfrm>
            <a:off x="304800" y="5943600"/>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400" b="1" smtClean="0">
                <a:solidFill>
                  <a:srgbClr val="0332B7"/>
                </a:solidFill>
              </a:rPr>
              <a:t>Mult2 (DIVD) is completing; what is waiting for it? </a:t>
            </a:r>
          </a:p>
        </p:txBody>
      </p:sp>
    </p:spTree>
    <p:extLst>
      <p:ext uri="{BB962C8B-B14F-4D97-AF65-F5344CB8AC3E}">
        <p14:creationId xmlns:p14="http://schemas.microsoft.com/office/powerpoint/2010/main" val="38710889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73508"/>
                                        </p:tgtEl>
                                        <p:attrNameLst>
                                          <p:attrName>style.visibility</p:attrName>
                                        </p:attrNameLst>
                                      </p:cBhvr>
                                      <p:to>
                                        <p:strVal val="visible"/>
                                      </p:to>
                                    </p:set>
                                    <p:anim calcmode="lin" valueType="num">
                                      <p:cBhvr additive="base">
                                        <p:cTn id="7" dur="500" fill="hold"/>
                                        <p:tgtEl>
                                          <p:spTgt spid="1173508"/>
                                        </p:tgtEl>
                                        <p:attrNameLst>
                                          <p:attrName>ppt_x</p:attrName>
                                        </p:attrNameLst>
                                      </p:cBhvr>
                                      <p:tavLst>
                                        <p:tav tm="0">
                                          <p:val>
                                            <p:strVal val="1+#ppt_w/2"/>
                                          </p:val>
                                        </p:tav>
                                        <p:tav tm="100000">
                                          <p:val>
                                            <p:strVal val="#ppt_x"/>
                                          </p:val>
                                        </p:tav>
                                      </p:tavLst>
                                    </p:anim>
                                    <p:anim calcmode="lin" valueType="num">
                                      <p:cBhvr additive="base">
                                        <p:cTn id="8" dur="500" fill="hold"/>
                                        <p:tgtEl>
                                          <p:spTgt spid="11735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3508"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91419" y="31048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名称相关</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419367"/>
            <a:ext cx="9144000" cy="5232202"/>
          </a:xfrm>
          <a:prstGeom prst="rect">
            <a:avLst/>
          </a:prstGeom>
          <a:noFill/>
        </p:spPr>
        <p:txBody>
          <a:bodyPr wrap="square" rtlCol="0">
            <a:spAutoFit/>
          </a:bodyPr>
          <a:lstStyle/>
          <a:p>
            <a:pPr marL="457200" indent="-457200">
              <a:buFont typeface="Wingdings" panose="05000000000000000000" pitchFamily="2" charset="2"/>
              <a:buChar char="l"/>
            </a:pPr>
            <a:r>
              <a:rPr lang="zh-CN" altLang="en-US" sz="2800" dirty="0" smtClean="0"/>
              <a:t>名称相关：两条指令使用相同的寄存器名称和相同的内存地址，却没有信息流动交换。</a:t>
            </a:r>
            <a:endParaRPr lang="en-US" altLang="zh-CN" sz="2800" dirty="0" smtClean="0"/>
          </a:p>
          <a:p>
            <a:pPr marL="800100" lvl="1" indent="-342900">
              <a:buFont typeface="Wingdings" panose="05000000000000000000" pitchFamily="2" charset="2"/>
              <a:buChar char="Ø"/>
            </a:pPr>
            <a:r>
              <a:rPr lang="zh-CN" altLang="en-US" sz="2400" dirty="0" smtClean="0"/>
              <a:t>这不是一个真实的数据相关，但是会给指令重排序造成问题。</a:t>
            </a:r>
            <a:endParaRPr lang="en-US" altLang="zh-CN" sz="2400" dirty="0" smtClean="0"/>
          </a:p>
          <a:p>
            <a:pPr marL="800100" lvl="1" indent="-342900">
              <a:buFont typeface="Wingdings" panose="05000000000000000000" pitchFamily="2" charset="2"/>
              <a:buChar char="Ø"/>
            </a:pPr>
            <a:endParaRPr lang="en-US" altLang="zh-CN" sz="2400" dirty="0" smtClean="0"/>
          </a:p>
          <a:p>
            <a:pPr marL="800100" lvl="1" indent="-342900" algn="just">
              <a:buFont typeface="Wingdings" panose="05000000000000000000" pitchFamily="2" charset="2"/>
              <a:buChar char="Ø"/>
            </a:pPr>
            <a:r>
              <a:rPr lang="zh-CN" altLang="en-US" sz="2400" dirty="0" smtClean="0"/>
              <a:t>反相关</a:t>
            </a:r>
            <a:r>
              <a:rPr lang="en-US" altLang="zh-CN" sz="2400" dirty="0" smtClean="0">
                <a:latin typeface="宋体" panose="02010600030101010101" pitchFamily="2" charset="-122"/>
                <a:ea typeface="宋体" panose="02010600030101010101" pitchFamily="2" charset="-122"/>
              </a:rPr>
              <a:t>(</a:t>
            </a:r>
            <a:r>
              <a:rPr lang="en-US" altLang="zh-CN" sz="2400" dirty="0" smtClean="0">
                <a:ea typeface="宋体" panose="02010600030101010101" pitchFamily="2" charset="-122"/>
              </a:rPr>
              <a:t>Anti-dependence</a:t>
            </a:r>
            <a:r>
              <a:rPr lang="en-US" altLang="zh-CN" sz="2400" dirty="0" smtClean="0">
                <a:latin typeface="宋体" panose="02010600030101010101" pitchFamily="2" charset="-122"/>
                <a:ea typeface="宋体" panose="02010600030101010101" pitchFamily="2" charset="-122"/>
              </a:rPr>
              <a:t>): </a:t>
            </a:r>
            <a:r>
              <a:rPr lang="zh-CN" altLang="en-US" sz="2400" dirty="0" smtClean="0">
                <a:latin typeface="宋体" panose="02010600030101010101" pitchFamily="2" charset="-122"/>
                <a:ea typeface="宋体" panose="02010600030101010101" pitchFamily="2" charset="-122"/>
              </a:rPr>
              <a:t>指令</a:t>
            </a:r>
            <a:r>
              <a:rPr lang="en-US" altLang="zh-CN" sz="2400" dirty="0" smtClean="0">
                <a:ea typeface="宋体" panose="02010600030101010101" pitchFamily="2" charset="-122"/>
              </a:rPr>
              <a:t>j</a:t>
            </a:r>
            <a:r>
              <a:rPr lang="zh-CN" altLang="en-US" sz="2400" dirty="0" smtClean="0">
                <a:latin typeface="宋体" panose="02010600030101010101" pitchFamily="2" charset="-122"/>
                <a:ea typeface="宋体" panose="02010600030101010101" pitchFamily="2" charset="-122"/>
              </a:rPr>
              <a:t>要写某个寄存器或者内存单元，而指令</a:t>
            </a:r>
            <a:r>
              <a:rPr lang="en-US" altLang="zh-CN" sz="2400" dirty="0" err="1" smtClean="0">
                <a:ea typeface="宋体" panose="02010600030101010101" pitchFamily="2" charset="-122"/>
              </a:rPr>
              <a:t>i</a:t>
            </a:r>
            <a:r>
              <a:rPr lang="zh-CN" altLang="en-US" sz="2400" dirty="0" smtClean="0">
                <a:latin typeface="宋体" panose="02010600030101010101" pitchFamily="2" charset="-122"/>
                <a:ea typeface="宋体" panose="02010600030101010101" pitchFamily="2" charset="-122"/>
              </a:rPr>
              <a:t>要读相同位置或相同寄存器，并且保持指令的初始顺序</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指令</a:t>
            </a:r>
            <a:r>
              <a:rPr lang="en-US" altLang="zh-CN" sz="2400" dirty="0" err="1" smtClean="0">
                <a:ea typeface="宋体" panose="02010600030101010101" pitchFamily="2" charset="-122"/>
              </a:rPr>
              <a:t>i</a:t>
            </a:r>
            <a:r>
              <a:rPr lang="zh-CN" altLang="en-US" sz="2400" dirty="0" smtClean="0">
                <a:latin typeface="宋体" panose="02010600030101010101" pitchFamily="2" charset="-122"/>
                <a:ea typeface="宋体" panose="02010600030101010101" pitchFamily="2" charset="-122"/>
              </a:rPr>
              <a:t>在指令</a:t>
            </a:r>
            <a:r>
              <a:rPr lang="en-US" altLang="zh-CN" sz="2400" dirty="0" smtClean="0">
                <a:ea typeface="宋体" panose="02010600030101010101" pitchFamily="2" charset="-122"/>
              </a:rPr>
              <a:t>j</a:t>
            </a:r>
            <a:r>
              <a:rPr lang="zh-CN" altLang="en-US" sz="2400" dirty="0" smtClean="0">
                <a:latin typeface="宋体" panose="02010600030101010101" pitchFamily="2" charset="-122"/>
                <a:ea typeface="宋体" panose="02010600030101010101" pitchFamily="2" charset="-122"/>
              </a:rPr>
              <a:t>之前</a:t>
            </a:r>
            <a:r>
              <a:rPr lang="en-US" altLang="zh-CN" sz="2400" dirty="0" smtClean="0">
                <a:latin typeface="宋体" panose="02010600030101010101" pitchFamily="2" charset="-122"/>
                <a:ea typeface="宋体" panose="02010600030101010101" pitchFamily="2" charset="-122"/>
              </a:rPr>
              <a:t>)</a:t>
            </a:r>
          </a:p>
          <a:p>
            <a:pPr marL="285750" indent="-285750">
              <a:buFont typeface="Wingdings" panose="05000000000000000000" pitchFamily="2" charset="2"/>
              <a:buChar char="Ø"/>
            </a:pPr>
            <a:endParaRPr lang="en-US" altLang="zh-CN" dirty="0" smtClean="0"/>
          </a:p>
          <a:p>
            <a:pPr marL="800100" lvl="1" indent="-342900" algn="just">
              <a:buFont typeface="Wingdings" panose="05000000000000000000" pitchFamily="2" charset="2"/>
              <a:buChar char="Ø"/>
            </a:pPr>
            <a:r>
              <a:rPr lang="zh-CN" altLang="en-US" sz="2400" dirty="0" smtClean="0"/>
              <a:t>输出相关</a:t>
            </a:r>
            <a:r>
              <a:rPr lang="en-US" altLang="zh-CN" sz="2400" dirty="0" smtClean="0">
                <a:latin typeface="宋体" panose="02010600030101010101" pitchFamily="2" charset="-122"/>
                <a:ea typeface="宋体" panose="02010600030101010101" pitchFamily="2" charset="-122"/>
              </a:rPr>
              <a:t>(</a:t>
            </a:r>
            <a:r>
              <a:rPr lang="en-US" altLang="zh-CN" sz="2400" dirty="0" smtClean="0">
                <a:ea typeface="宋体" panose="02010600030101010101" pitchFamily="2" charset="-122"/>
              </a:rPr>
              <a:t>Output dependence</a:t>
            </a:r>
            <a:r>
              <a:rPr lang="en-US" altLang="zh-CN" sz="2400" dirty="0" smtClean="0">
                <a:latin typeface="宋体" panose="02010600030101010101" pitchFamily="2" charset="-122"/>
                <a:ea typeface="宋体" panose="02010600030101010101" pitchFamily="2" charset="-122"/>
              </a:rPr>
              <a:t>)</a:t>
            </a:r>
            <a:r>
              <a:rPr lang="zh-CN" altLang="en-US" sz="2400" dirty="0" smtClean="0"/>
              <a:t>：</a:t>
            </a:r>
            <a:r>
              <a:rPr lang="zh-CN" altLang="en-US" sz="2400" dirty="0"/>
              <a:t>两</a:t>
            </a:r>
            <a:r>
              <a:rPr lang="zh-CN" altLang="en-US" sz="2400" dirty="0" smtClean="0"/>
              <a:t>条指令</a:t>
            </a:r>
            <a:r>
              <a:rPr lang="en-US" altLang="zh-CN" sz="2400" dirty="0" err="1" smtClean="0"/>
              <a:t>i</a:t>
            </a:r>
            <a:r>
              <a:rPr lang="zh-CN" altLang="en-US" sz="2400" dirty="0" smtClean="0"/>
              <a:t>和</a:t>
            </a:r>
            <a:r>
              <a:rPr lang="en-US" altLang="zh-CN" sz="2400" dirty="0" smtClean="0"/>
              <a:t>j</a:t>
            </a:r>
            <a:r>
              <a:rPr lang="zh-CN" altLang="en-US" sz="2400" dirty="0" smtClean="0"/>
              <a:t>写同一个寄存器或者同一个内存单元，需要保持指令顺序</a:t>
            </a:r>
            <a:endParaRPr lang="en-US" altLang="zh-CN" sz="2400" dirty="0" smtClean="0"/>
          </a:p>
          <a:p>
            <a:endParaRPr lang="en-US" altLang="zh-CN" dirty="0"/>
          </a:p>
          <a:p>
            <a:pPr marL="457200" indent="-457200" algn="just">
              <a:buFont typeface="Wingdings" panose="05000000000000000000" pitchFamily="2" charset="2"/>
              <a:buChar char="l"/>
            </a:pPr>
            <a:r>
              <a:rPr lang="zh-CN" altLang="en-US" sz="2800" dirty="0" smtClean="0"/>
              <a:t>由于指令间并不存在真实的信息数据交换，可以采用重名技术来解决名称相关</a:t>
            </a:r>
            <a:endParaRPr lang="en-US" altLang="zh-CN" sz="2800" dirty="0" smtClean="0"/>
          </a:p>
          <a:p>
            <a:endParaRPr lang="zh-CN" altLang="en-US" dirty="0"/>
          </a:p>
        </p:txBody>
      </p:sp>
    </p:spTree>
    <p:extLst>
      <p:ext uri="{BB962C8B-B14F-4D97-AF65-F5344CB8AC3E}">
        <p14:creationId xmlns:p14="http://schemas.microsoft.com/office/powerpoint/2010/main" val="41487400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57</a:t>
            </a:r>
          </a:p>
        </p:txBody>
      </p:sp>
      <p:graphicFrame>
        <p:nvGraphicFramePr>
          <p:cNvPr id="22530"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42011"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5556" name="Rectangle 4"/>
          <p:cNvSpPr>
            <a:spLocks noChangeArrowheads="1"/>
          </p:cNvSpPr>
          <p:nvPr/>
        </p:nvSpPr>
        <p:spPr bwMode="auto">
          <a:xfrm>
            <a:off x="304800" y="5715000"/>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400" b="1" smtClean="0">
                <a:solidFill>
                  <a:srgbClr val="0332B7"/>
                </a:solidFill>
              </a:rPr>
              <a:t>Once again: In-order issue, out-of-order execution and out-of-order completion.</a:t>
            </a:r>
          </a:p>
        </p:txBody>
      </p:sp>
      <p:sp>
        <p:nvSpPr>
          <p:cNvPr id="22536" name="AutoShape 5"/>
          <p:cNvSpPr>
            <a:spLocks noChangeArrowheads="1"/>
          </p:cNvSpPr>
          <p:nvPr/>
        </p:nvSpPr>
        <p:spPr bwMode="auto">
          <a:xfrm>
            <a:off x="3124200" y="1295400"/>
            <a:ext cx="457200" cy="16764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22537" name="AutoShape 6"/>
          <p:cNvSpPr>
            <a:spLocks noChangeArrowheads="1"/>
          </p:cNvSpPr>
          <p:nvPr/>
        </p:nvSpPr>
        <p:spPr bwMode="auto">
          <a:xfrm>
            <a:off x="3124200" y="1295400"/>
            <a:ext cx="457200" cy="16764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22538" name="AutoShape 7"/>
          <p:cNvSpPr>
            <a:spLocks noChangeArrowheads="1"/>
          </p:cNvSpPr>
          <p:nvPr/>
        </p:nvSpPr>
        <p:spPr bwMode="auto">
          <a:xfrm>
            <a:off x="3810000" y="1905000"/>
            <a:ext cx="457200" cy="1066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22539" name="AutoShape 8"/>
          <p:cNvSpPr>
            <a:spLocks noChangeArrowheads="1"/>
          </p:cNvSpPr>
          <p:nvPr/>
        </p:nvSpPr>
        <p:spPr bwMode="auto">
          <a:xfrm>
            <a:off x="4419600" y="1295400"/>
            <a:ext cx="457200" cy="16764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Tree>
    <p:extLst>
      <p:ext uri="{BB962C8B-B14F-4D97-AF65-F5344CB8AC3E}">
        <p14:creationId xmlns:p14="http://schemas.microsoft.com/office/powerpoint/2010/main" val="19458301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75556"/>
                                        </p:tgtEl>
                                        <p:attrNameLst>
                                          <p:attrName>style.visibility</p:attrName>
                                        </p:attrNameLst>
                                      </p:cBhvr>
                                      <p:to>
                                        <p:strVal val="visible"/>
                                      </p:to>
                                    </p:set>
                                    <p:anim calcmode="lin" valueType="num">
                                      <p:cBhvr additive="base">
                                        <p:cTn id="7" dur="500" fill="hold"/>
                                        <p:tgtEl>
                                          <p:spTgt spid="1175556"/>
                                        </p:tgtEl>
                                        <p:attrNameLst>
                                          <p:attrName>ppt_x</p:attrName>
                                        </p:attrNameLst>
                                      </p:cBhvr>
                                      <p:tavLst>
                                        <p:tav tm="0">
                                          <p:val>
                                            <p:strVal val="1+#ppt_w/2"/>
                                          </p:val>
                                        </p:tav>
                                        <p:tav tm="100000">
                                          <p:val>
                                            <p:strVal val="#ppt_x"/>
                                          </p:val>
                                        </p:tav>
                                      </p:tavLst>
                                    </p:anim>
                                    <p:anim calcmode="lin" valueType="num">
                                      <p:cBhvr additive="base">
                                        <p:cTn id="8" dur="500" fill="hold"/>
                                        <p:tgtEl>
                                          <p:spTgt spid="11755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556"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64124" y="174010"/>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en-US" altLang="zh-CN" sz="4000" b="1" kern="0" dirty="0" err="1" smtClean="0">
                <a:solidFill>
                  <a:srgbClr val="800000"/>
                </a:solidFill>
                <a:latin typeface="Arial" panose="020B0604020202020204" pitchFamily="34" charset="0"/>
                <a:ea typeface="黑体" panose="02010609060101010101" pitchFamily="49" charset="-122"/>
              </a:rPr>
              <a:t>Tomasulo</a:t>
            </a:r>
            <a:r>
              <a:rPr lang="zh-CN" altLang="en-US" sz="4000" b="1" kern="0" dirty="0" smtClean="0">
                <a:solidFill>
                  <a:srgbClr val="800000"/>
                </a:solidFill>
                <a:latin typeface="Arial" panose="020B0604020202020204" pitchFamily="34" charset="0"/>
                <a:ea typeface="黑体" panose="02010609060101010101" pitchFamily="49" charset="-122"/>
              </a:rPr>
              <a:t>应用于循环代码</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310185"/>
            <a:ext cx="9144000" cy="4154984"/>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t>寄存器重命名：</a:t>
            </a:r>
            <a:endParaRPr lang="en-US" altLang="zh-CN" sz="2400" dirty="0" smtClean="0"/>
          </a:p>
          <a:p>
            <a:pPr marL="800100" lvl="1" indent="-342900">
              <a:buFont typeface="Wingdings" panose="05000000000000000000" pitchFamily="2" charset="2"/>
              <a:buChar char="ü"/>
            </a:pPr>
            <a:r>
              <a:rPr lang="zh-CN" altLang="en-US" sz="2400" dirty="0" smtClean="0"/>
              <a:t>将代码中静态寄存器名字改为动态保留栈位置</a:t>
            </a:r>
            <a:r>
              <a:rPr lang="en-US" altLang="zh-CN" sz="2400" dirty="0" smtClean="0">
                <a:latin typeface="仿宋" panose="02010609060101010101" pitchFamily="49" charset="-122"/>
                <a:ea typeface="仿宋" panose="02010609060101010101" pitchFamily="49" charset="-122"/>
              </a:rPr>
              <a:t>(</a:t>
            </a:r>
            <a:r>
              <a:rPr lang="zh-CN" altLang="en-US" sz="2400" dirty="0"/>
              <a:t>保留栈位置编号</a:t>
            </a:r>
            <a:r>
              <a:rPr lang="en-US" altLang="zh-CN" sz="2400" dirty="0" smtClean="0">
                <a:latin typeface="仿宋" panose="02010609060101010101" pitchFamily="49" charset="-122"/>
                <a:ea typeface="仿宋" panose="02010609060101010101" pitchFamily="49" charset="-122"/>
              </a:rPr>
              <a:t>)</a:t>
            </a:r>
          </a:p>
          <a:p>
            <a:pPr marL="800100" lvl="1" indent="-342900">
              <a:buFont typeface="Wingdings" panose="05000000000000000000" pitchFamily="2" charset="2"/>
              <a:buChar char="ü"/>
            </a:pPr>
            <a:r>
              <a:rPr lang="zh-CN" altLang="en-US" sz="2400" dirty="0"/>
              <a:t>动态循环</a:t>
            </a:r>
            <a:r>
              <a:rPr lang="zh-CN" altLang="en-US" sz="2400" dirty="0" smtClean="0"/>
              <a:t>展开：</a:t>
            </a:r>
            <a:r>
              <a:rPr lang="zh-CN" altLang="en-US" sz="2400" dirty="0"/>
              <a:t>将多个迭代步中同名寄存器更换成不同的保留栈编号，等效于动态循环</a:t>
            </a:r>
            <a:r>
              <a:rPr lang="zh-CN" altLang="en-US" sz="2400" dirty="0" smtClean="0"/>
              <a:t>展开</a:t>
            </a:r>
            <a:endParaRPr lang="en-US" altLang="zh-CN" sz="2400" dirty="0" smtClean="0"/>
          </a:p>
          <a:p>
            <a:pPr marL="800100" lvl="1" indent="-342900">
              <a:buFont typeface="Wingdings" panose="05000000000000000000" pitchFamily="2" charset="2"/>
              <a:buChar char="ü"/>
            </a:pPr>
            <a:r>
              <a:rPr lang="zh-CN" altLang="en-US" sz="2400" dirty="0" smtClean="0"/>
              <a:t>增加寄存器堆的有效尺寸</a:t>
            </a:r>
            <a:endParaRPr lang="en-US" altLang="zh-CN" sz="2400" dirty="0" smtClean="0"/>
          </a:p>
          <a:p>
            <a:endParaRPr lang="en-US" altLang="zh-CN" sz="2400" dirty="0" smtClean="0"/>
          </a:p>
          <a:p>
            <a:endParaRPr lang="en-US" altLang="zh-CN" sz="2400" dirty="0"/>
          </a:p>
          <a:p>
            <a:endParaRPr lang="en-US" altLang="zh-CN" sz="2400" dirty="0"/>
          </a:p>
          <a:p>
            <a:pPr marL="342900" indent="-342900">
              <a:buFont typeface="Wingdings" panose="05000000000000000000" pitchFamily="2" charset="2"/>
              <a:buChar char="l"/>
            </a:pPr>
            <a:r>
              <a:rPr lang="zh-CN" altLang="en-US" sz="2400" dirty="0" smtClean="0"/>
              <a:t>整型单元处理</a:t>
            </a:r>
            <a:r>
              <a:rPr lang="en-US" altLang="zh-CN" sz="2400" dirty="0" smtClean="0">
                <a:latin typeface="仿宋" panose="02010609060101010101" pitchFamily="49" charset="-122"/>
                <a:ea typeface="仿宋" panose="02010609060101010101" pitchFamily="49" charset="-122"/>
              </a:rPr>
              <a:t>(</a:t>
            </a:r>
            <a:r>
              <a:rPr lang="zh-CN" altLang="en-US" sz="2400" dirty="0"/>
              <a:t>循环变量</a:t>
            </a:r>
            <a:r>
              <a:rPr lang="zh-CN" altLang="en-US" sz="2400" dirty="0" smtClean="0"/>
              <a:t>计算、分支语句执行</a:t>
            </a:r>
            <a:r>
              <a:rPr lang="en-US" altLang="zh-CN" sz="2400" dirty="0" smtClean="0">
                <a:latin typeface="仿宋" panose="02010609060101010101" pitchFamily="49" charset="-122"/>
                <a:ea typeface="仿宋" panose="02010609060101010101" pitchFamily="49" charset="-122"/>
              </a:rPr>
              <a:t>)</a:t>
            </a:r>
            <a:r>
              <a:rPr lang="zh-CN" altLang="en-US" sz="2400" dirty="0" smtClean="0"/>
              <a:t>必须得领先</a:t>
            </a:r>
            <a:r>
              <a:rPr lang="zh-CN" altLang="en-US" sz="2400" dirty="0"/>
              <a:t>于浮点数</a:t>
            </a:r>
            <a:r>
              <a:rPr lang="zh-CN" altLang="en-US" sz="2400" dirty="0" smtClean="0"/>
              <a:t>单元运算，这样才可以一下子发射多个迭代步指令</a:t>
            </a:r>
            <a:endParaRPr lang="zh-CN" altLang="en-US" sz="2400" dirty="0"/>
          </a:p>
        </p:txBody>
      </p:sp>
    </p:spTree>
    <p:extLst>
      <p:ext uri="{BB962C8B-B14F-4D97-AF65-F5344CB8AC3E}">
        <p14:creationId xmlns:p14="http://schemas.microsoft.com/office/powerpoint/2010/main" val="21113762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452437"/>
            <a:ext cx="9144000" cy="5953125"/>
          </a:xfrm>
          <a:prstGeom prst="rect">
            <a:avLst/>
          </a:prstGeom>
        </p:spPr>
      </p:pic>
    </p:spTree>
    <p:extLst>
      <p:ext uri="{BB962C8B-B14F-4D97-AF65-F5344CB8AC3E}">
        <p14:creationId xmlns:p14="http://schemas.microsoft.com/office/powerpoint/2010/main" val="15775904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73478"/>
            <a:ext cx="9144000" cy="6311043"/>
          </a:xfrm>
          <a:prstGeom prst="rect">
            <a:avLst/>
          </a:prstGeom>
        </p:spPr>
      </p:pic>
    </p:spTree>
    <p:extLst>
      <p:ext uri="{BB962C8B-B14F-4D97-AF65-F5344CB8AC3E}">
        <p14:creationId xmlns:p14="http://schemas.microsoft.com/office/powerpoint/2010/main" val="241515001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88890"/>
            <a:ext cx="9144000" cy="6280220"/>
          </a:xfrm>
          <a:prstGeom prst="rect">
            <a:avLst/>
          </a:prstGeom>
        </p:spPr>
      </p:pic>
    </p:spTree>
    <p:extLst>
      <p:ext uri="{BB962C8B-B14F-4D97-AF65-F5344CB8AC3E}">
        <p14:creationId xmlns:p14="http://schemas.microsoft.com/office/powerpoint/2010/main" val="26425918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34280"/>
            <a:ext cx="9144000" cy="6389440"/>
          </a:xfrm>
          <a:prstGeom prst="rect">
            <a:avLst/>
          </a:prstGeom>
        </p:spPr>
      </p:pic>
    </p:spTree>
    <p:extLst>
      <p:ext uri="{BB962C8B-B14F-4D97-AF65-F5344CB8AC3E}">
        <p14:creationId xmlns:p14="http://schemas.microsoft.com/office/powerpoint/2010/main" val="18819153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34280"/>
            <a:ext cx="9144000" cy="6389440"/>
          </a:xfrm>
          <a:prstGeom prst="rect">
            <a:avLst/>
          </a:prstGeom>
        </p:spPr>
      </p:pic>
    </p:spTree>
    <p:extLst>
      <p:ext uri="{BB962C8B-B14F-4D97-AF65-F5344CB8AC3E}">
        <p14:creationId xmlns:p14="http://schemas.microsoft.com/office/powerpoint/2010/main" val="28780048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89106"/>
            <a:ext cx="9144000" cy="6079787"/>
          </a:xfrm>
          <a:prstGeom prst="rect">
            <a:avLst/>
          </a:prstGeom>
        </p:spPr>
      </p:pic>
    </p:spTree>
    <p:extLst>
      <p:ext uri="{BB962C8B-B14F-4D97-AF65-F5344CB8AC3E}">
        <p14:creationId xmlns:p14="http://schemas.microsoft.com/office/powerpoint/2010/main" val="22281704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30306"/>
            <a:ext cx="9144000" cy="6397387"/>
          </a:xfrm>
          <a:prstGeom prst="rect">
            <a:avLst/>
          </a:prstGeom>
        </p:spPr>
      </p:pic>
    </p:spTree>
    <p:extLst>
      <p:ext uri="{BB962C8B-B14F-4D97-AF65-F5344CB8AC3E}">
        <p14:creationId xmlns:p14="http://schemas.microsoft.com/office/powerpoint/2010/main" val="20821495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173620"/>
            <a:ext cx="9144000" cy="6510759"/>
          </a:xfrm>
          <a:prstGeom prst="rect">
            <a:avLst/>
          </a:prstGeom>
        </p:spPr>
      </p:pic>
    </p:spTree>
    <p:extLst>
      <p:ext uri="{BB962C8B-B14F-4D97-AF65-F5344CB8AC3E}">
        <p14:creationId xmlns:p14="http://schemas.microsoft.com/office/powerpoint/2010/main" val="36364725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32362" y="146715"/>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控制相关</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041023"/>
            <a:ext cx="9144000" cy="581697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smtClean="0"/>
              <a:t>数据冒险</a:t>
            </a:r>
            <a:r>
              <a:rPr lang="zh-CN" altLang="en-US" sz="2400" dirty="0" smtClean="0"/>
              <a:t>：只要指令之间存在名称相关或者数据相关，而且指令排得比较近，指令间的重叠执行会改变对操作数的访问顺序，就会存在风险。</a:t>
            </a:r>
            <a:endParaRPr lang="en-US" altLang="zh-CN" sz="2400" dirty="0" smtClean="0"/>
          </a:p>
          <a:p>
            <a:pPr marL="342900" indent="-342900">
              <a:buFont typeface="Wingdings" panose="05000000000000000000" pitchFamily="2" charset="2"/>
              <a:buChar char="Ø"/>
            </a:pPr>
            <a:r>
              <a:rPr lang="zh-CN" altLang="en-US" sz="2400" dirty="0"/>
              <a:t>三</a:t>
            </a:r>
            <a:r>
              <a:rPr lang="zh-CN" altLang="en-US" sz="2400" dirty="0" smtClean="0"/>
              <a:t>种数据冒险：</a:t>
            </a:r>
            <a:r>
              <a:rPr lang="en-US" altLang="zh-CN" sz="2400" dirty="0" smtClean="0"/>
              <a:t>RAW</a:t>
            </a:r>
            <a:r>
              <a:rPr lang="zh-CN" altLang="en-US" sz="2400" dirty="0" smtClean="0"/>
              <a:t>写后读冒险、</a:t>
            </a:r>
            <a:r>
              <a:rPr lang="en-US" altLang="zh-CN" sz="2400" dirty="0" smtClean="0"/>
              <a:t>WAW</a:t>
            </a:r>
            <a:r>
              <a:rPr lang="zh-CN" altLang="en-US" sz="2400" dirty="0" smtClean="0"/>
              <a:t>写后写冒险、</a:t>
            </a:r>
            <a:r>
              <a:rPr lang="en-US" altLang="zh-CN" sz="2400" dirty="0" smtClean="0"/>
              <a:t>WAR</a:t>
            </a:r>
            <a:r>
              <a:rPr lang="zh-CN" altLang="en-US" sz="2400" dirty="0" smtClean="0"/>
              <a:t>读后写冒险。      </a:t>
            </a:r>
            <a:r>
              <a:rPr lang="en-US" altLang="zh-CN" sz="2400" dirty="0" smtClean="0">
                <a:solidFill>
                  <a:srgbClr val="0070C0"/>
                </a:solidFill>
              </a:rPr>
              <a:t>RAR</a:t>
            </a:r>
            <a:r>
              <a:rPr lang="zh-CN" altLang="en-US" sz="2400" dirty="0" smtClean="0">
                <a:solidFill>
                  <a:srgbClr val="0070C0"/>
                </a:solidFill>
              </a:rPr>
              <a:t>读后读不是冒险</a:t>
            </a:r>
            <a:r>
              <a:rPr lang="zh-CN" altLang="en-US" sz="2400" dirty="0" smtClean="0"/>
              <a:t>。</a:t>
            </a:r>
            <a:endParaRPr lang="en-US" altLang="zh-CN" sz="2400" dirty="0" smtClean="0"/>
          </a:p>
          <a:p>
            <a:endParaRPr lang="en-US" altLang="zh-CN" sz="2400" dirty="0"/>
          </a:p>
          <a:p>
            <a:r>
              <a:rPr lang="zh-CN" altLang="en-US" sz="2400" b="1" dirty="0" smtClean="0"/>
              <a:t>控制相关</a:t>
            </a:r>
            <a:r>
              <a:rPr lang="zh-CN" altLang="en-US" sz="2400" dirty="0" smtClean="0"/>
              <a:t>：就是某条指令与条件指令相关，是否会被执行取决于分支指令</a:t>
            </a:r>
            <a:endParaRPr lang="en-US" altLang="zh-CN" sz="2400" dirty="0" smtClean="0"/>
          </a:p>
          <a:p>
            <a:pPr marL="342900" indent="-342900">
              <a:buFont typeface="Wingdings" panose="05000000000000000000" pitchFamily="2" charset="2"/>
              <a:buChar char="Ø"/>
            </a:pPr>
            <a:r>
              <a:rPr lang="zh-CN" altLang="en-US" sz="2400" dirty="0" smtClean="0"/>
              <a:t>如果一条指令与分支控制相关，就不能将该条指令移到分支指令之前，让其不再受分支指令控制。</a:t>
            </a:r>
            <a:endParaRPr lang="en-US" altLang="zh-CN" sz="2400" dirty="0" smtClean="0"/>
          </a:p>
          <a:p>
            <a:pPr marL="342900" indent="-342900">
              <a:buFont typeface="Wingdings" panose="05000000000000000000" pitchFamily="2" charset="2"/>
              <a:buChar char="Ø"/>
            </a:pPr>
            <a:r>
              <a:rPr lang="zh-CN" altLang="en-US" sz="2400" dirty="0" smtClean="0"/>
              <a:t>如果一条指令与分支控制无关，也不能将该条指令移到分支指令之后，让其受到分支控制。 </a:t>
            </a:r>
            <a:endParaRPr lang="en-US" altLang="zh-CN" sz="2400" dirty="0" smtClean="0"/>
          </a:p>
          <a:p>
            <a:r>
              <a:rPr lang="en-US" altLang="zh-CN" dirty="0" smtClean="0"/>
              <a:t>                                                                                                              </a:t>
            </a:r>
            <a:r>
              <a:rPr lang="en-US" altLang="zh-CN" sz="2000" dirty="0" smtClean="0"/>
              <a:t>if </a:t>
            </a:r>
            <a:r>
              <a:rPr lang="en-US" altLang="zh-CN" sz="2000" dirty="0" smtClean="0">
                <a:ea typeface="宋体" panose="02010600030101010101" pitchFamily="2" charset="-122"/>
              </a:rPr>
              <a:t>(p1){s1};</a:t>
            </a:r>
            <a:r>
              <a:rPr lang="en-US" altLang="zh-CN" sz="2800" dirty="0" smtClean="0"/>
              <a:t>                                                                   </a:t>
            </a:r>
          </a:p>
          <a:p>
            <a:r>
              <a:rPr lang="en-US" altLang="zh-CN" sz="2800" dirty="0" smtClean="0"/>
              <a:t>                                                                          </a:t>
            </a:r>
            <a:r>
              <a:rPr lang="en-US" altLang="zh-CN" sz="2000" dirty="0" smtClean="0"/>
              <a:t>p3=0;</a:t>
            </a:r>
            <a:endParaRPr lang="en-US" altLang="zh-CN" sz="2400" dirty="0"/>
          </a:p>
          <a:p>
            <a:r>
              <a:rPr lang="en-US" altLang="zh-CN" sz="2800" dirty="0" smtClean="0"/>
              <a:t>                                                         </a:t>
            </a:r>
            <a:r>
              <a:rPr lang="en-US" altLang="zh-CN" sz="2400" dirty="0" smtClean="0"/>
              <a:t>                 </a:t>
            </a:r>
            <a:r>
              <a:rPr lang="en-US" altLang="zh-CN" sz="2000" dirty="0" smtClean="0"/>
              <a:t>if</a:t>
            </a:r>
            <a:r>
              <a:rPr lang="en-US" altLang="zh-CN" sz="2000" dirty="0" smtClean="0">
                <a:ea typeface="宋体" panose="02010600030101010101" pitchFamily="2" charset="-122"/>
              </a:rPr>
              <a:t>(p2){s2}</a:t>
            </a:r>
            <a:endParaRPr lang="en-US" altLang="zh-CN" sz="2400" dirty="0" smtClean="0"/>
          </a:p>
        </p:txBody>
      </p:sp>
    </p:spTree>
    <p:extLst>
      <p:ext uri="{BB962C8B-B14F-4D97-AF65-F5344CB8AC3E}">
        <p14:creationId xmlns:p14="http://schemas.microsoft.com/office/powerpoint/2010/main" val="7729670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54000"/>
            <a:ext cx="9144000" cy="6350000"/>
          </a:xfrm>
          <a:prstGeom prst="rect">
            <a:avLst/>
          </a:prstGeom>
        </p:spPr>
      </p:pic>
    </p:spTree>
    <p:extLst>
      <p:ext uri="{BB962C8B-B14F-4D97-AF65-F5344CB8AC3E}">
        <p14:creationId xmlns:p14="http://schemas.microsoft.com/office/powerpoint/2010/main" val="2662841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69602"/>
            <a:ext cx="9144000" cy="6318796"/>
          </a:xfrm>
          <a:prstGeom prst="rect">
            <a:avLst/>
          </a:prstGeom>
        </p:spPr>
      </p:pic>
    </p:spTree>
    <p:extLst>
      <p:ext uri="{BB962C8B-B14F-4D97-AF65-F5344CB8AC3E}">
        <p14:creationId xmlns:p14="http://schemas.microsoft.com/office/powerpoint/2010/main" val="26286840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06255"/>
            <a:ext cx="9144000" cy="6445489"/>
          </a:xfrm>
          <a:prstGeom prst="rect">
            <a:avLst/>
          </a:prstGeom>
        </p:spPr>
      </p:pic>
    </p:spTree>
    <p:extLst>
      <p:ext uri="{BB962C8B-B14F-4D97-AF65-F5344CB8AC3E}">
        <p14:creationId xmlns:p14="http://schemas.microsoft.com/office/powerpoint/2010/main" val="6869779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60086"/>
            <a:ext cx="9144000" cy="6137828"/>
          </a:xfrm>
          <a:prstGeom prst="rect">
            <a:avLst/>
          </a:prstGeom>
        </p:spPr>
      </p:pic>
    </p:spTree>
    <p:extLst>
      <p:ext uri="{BB962C8B-B14F-4D97-AF65-F5344CB8AC3E}">
        <p14:creationId xmlns:p14="http://schemas.microsoft.com/office/powerpoint/2010/main" val="157077964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114889"/>
            <a:ext cx="9144000" cy="6628221"/>
          </a:xfrm>
          <a:prstGeom prst="rect">
            <a:avLst/>
          </a:prstGeom>
        </p:spPr>
      </p:pic>
    </p:spTree>
    <p:extLst>
      <p:ext uri="{BB962C8B-B14F-4D97-AF65-F5344CB8AC3E}">
        <p14:creationId xmlns:p14="http://schemas.microsoft.com/office/powerpoint/2010/main" val="5735190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40660"/>
            <a:ext cx="9144000" cy="6776679"/>
          </a:xfrm>
          <a:prstGeom prst="rect">
            <a:avLst/>
          </a:prstGeom>
        </p:spPr>
      </p:pic>
    </p:spTree>
    <p:extLst>
      <p:ext uri="{BB962C8B-B14F-4D97-AF65-F5344CB8AC3E}">
        <p14:creationId xmlns:p14="http://schemas.microsoft.com/office/powerpoint/2010/main" val="155587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18326"/>
            <a:ext cx="9144000" cy="6421348"/>
          </a:xfrm>
          <a:prstGeom prst="rect">
            <a:avLst/>
          </a:prstGeom>
        </p:spPr>
      </p:pic>
    </p:spTree>
    <p:extLst>
      <p:ext uri="{BB962C8B-B14F-4D97-AF65-F5344CB8AC3E}">
        <p14:creationId xmlns:p14="http://schemas.microsoft.com/office/powerpoint/2010/main" val="322200440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14312"/>
            <a:ext cx="9144000" cy="6429375"/>
          </a:xfrm>
          <a:prstGeom prst="rect">
            <a:avLst/>
          </a:prstGeom>
        </p:spPr>
      </p:pic>
    </p:spTree>
    <p:extLst>
      <p:ext uri="{BB962C8B-B14F-4D97-AF65-F5344CB8AC3E}">
        <p14:creationId xmlns:p14="http://schemas.microsoft.com/office/powerpoint/2010/main" val="178000915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57915"/>
            <a:ext cx="9144000" cy="6342170"/>
          </a:xfrm>
          <a:prstGeom prst="rect">
            <a:avLst/>
          </a:prstGeom>
        </p:spPr>
      </p:pic>
    </p:spTree>
    <p:extLst>
      <p:ext uri="{BB962C8B-B14F-4D97-AF65-F5344CB8AC3E}">
        <p14:creationId xmlns:p14="http://schemas.microsoft.com/office/powerpoint/2010/main" val="262271968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30880"/>
            <a:ext cx="9144000" cy="6396239"/>
          </a:xfrm>
          <a:prstGeom prst="rect">
            <a:avLst/>
          </a:prstGeom>
        </p:spPr>
      </p:pic>
    </p:spTree>
    <p:extLst>
      <p:ext uri="{BB962C8B-B14F-4D97-AF65-F5344CB8AC3E}">
        <p14:creationId xmlns:p14="http://schemas.microsoft.com/office/powerpoint/2010/main" val="41849088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636647" y="335513"/>
            <a:ext cx="3096344" cy="63450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fontAlgn="base">
              <a:lnSpc>
                <a:spcPct val="90000"/>
              </a:lnSpc>
              <a:spcBef>
                <a:spcPct val="20000"/>
              </a:spcBef>
              <a:spcAft>
                <a:spcPct val="0"/>
              </a:spcAft>
              <a:buClr>
                <a:srgbClr val="0033CC"/>
              </a:buClr>
              <a:buSzPct val="60000"/>
              <a:buFont typeface="Arial" pitchFamily="34" charset="0"/>
              <a:buChar char="•"/>
              <a:defRPr/>
            </a:pPr>
            <a:r>
              <a:rPr lang="en-US" sz="2800" u="sng" kern="0" dirty="0">
                <a:solidFill>
                  <a:srgbClr val="003399"/>
                </a:solidFill>
              </a:rPr>
              <a:t>Example 1:</a:t>
            </a:r>
          </a:p>
          <a:p>
            <a:pPr marL="342900" indent="-342900" fontAlgn="base">
              <a:lnSpc>
                <a:spcPct val="90000"/>
              </a:lnSpc>
              <a:spcBef>
                <a:spcPct val="20000"/>
              </a:spcBef>
              <a:spcAft>
                <a:spcPct val="0"/>
              </a:spcAft>
              <a:buClr>
                <a:srgbClr val="0033CC"/>
              </a:buClr>
              <a:buSzPct val="60000"/>
              <a:defRPr/>
            </a:pPr>
            <a:r>
              <a:rPr lang="en-US" sz="2400" kern="0" dirty="0">
                <a:solidFill>
                  <a:srgbClr val="003399"/>
                </a:solidFill>
              </a:rPr>
              <a:t>	DADDU R1,R2,R3</a:t>
            </a:r>
          </a:p>
          <a:p>
            <a:pPr marL="342900" indent="-342900" fontAlgn="base">
              <a:lnSpc>
                <a:spcPct val="90000"/>
              </a:lnSpc>
              <a:spcBef>
                <a:spcPct val="20000"/>
              </a:spcBef>
              <a:spcAft>
                <a:spcPct val="0"/>
              </a:spcAft>
              <a:buClr>
                <a:srgbClr val="0033CC"/>
              </a:buClr>
              <a:buSzPct val="60000"/>
              <a:defRPr/>
            </a:pPr>
            <a:r>
              <a:rPr lang="en-US" sz="2400" kern="0" dirty="0">
                <a:solidFill>
                  <a:srgbClr val="003399"/>
                </a:solidFill>
              </a:rPr>
              <a:t>	BEQZ R4,L</a:t>
            </a:r>
          </a:p>
          <a:p>
            <a:pPr marL="342900" indent="-342900" fontAlgn="base">
              <a:lnSpc>
                <a:spcPct val="90000"/>
              </a:lnSpc>
              <a:spcBef>
                <a:spcPct val="20000"/>
              </a:spcBef>
              <a:spcAft>
                <a:spcPct val="0"/>
              </a:spcAft>
              <a:buClr>
                <a:srgbClr val="0033CC"/>
              </a:buClr>
              <a:buSzPct val="60000"/>
              <a:defRPr/>
            </a:pPr>
            <a:r>
              <a:rPr lang="en-US" sz="2400" kern="0" dirty="0">
                <a:solidFill>
                  <a:srgbClr val="003399"/>
                </a:solidFill>
              </a:rPr>
              <a:t>	DSUBU R1,R1,R6</a:t>
            </a:r>
          </a:p>
          <a:p>
            <a:pPr marL="342900" indent="-342900" fontAlgn="base">
              <a:lnSpc>
                <a:spcPct val="90000"/>
              </a:lnSpc>
              <a:spcBef>
                <a:spcPct val="20000"/>
              </a:spcBef>
              <a:spcAft>
                <a:spcPct val="0"/>
              </a:spcAft>
              <a:buClr>
                <a:srgbClr val="0033CC"/>
              </a:buClr>
              <a:buSzPct val="60000"/>
              <a:defRPr/>
            </a:pPr>
            <a:r>
              <a:rPr lang="en-US" sz="2400" kern="0" dirty="0">
                <a:solidFill>
                  <a:srgbClr val="003399"/>
                </a:solidFill>
              </a:rPr>
              <a:t>L:	…</a:t>
            </a:r>
          </a:p>
          <a:p>
            <a:pPr marL="342900" indent="-342900" fontAlgn="base">
              <a:lnSpc>
                <a:spcPct val="90000"/>
              </a:lnSpc>
              <a:spcBef>
                <a:spcPct val="20000"/>
              </a:spcBef>
              <a:spcAft>
                <a:spcPct val="0"/>
              </a:spcAft>
              <a:buClr>
                <a:srgbClr val="0033CC"/>
              </a:buClr>
              <a:buSzPct val="60000"/>
              <a:defRPr/>
            </a:pPr>
            <a:r>
              <a:rPr lang="en-US" sz="2400" kern="0" dirty="0">
                <a:solidFill>
                  <a:srgbClr val="003399"/>
                </a:solidFill>
              </a:rPr>
              <a:t>	OR R7,R1,R8</a:t>
            </a:r>
          </a:p>
          <a:p>
            <a:pPr marL="342900" indent="-342900" fontAlgn="base">
              <a:lnSpc>
                <a:spcPct val="90000"/>
              </a:lnSpc>
              <a:spcBef>
                <a:spcPct val="20000"/>
              </a:spcBef>
              <a:spcAft>
                <a:spcPct val="0"/>
              </a:spcAft>
              <a:buClr>
                <a:srgbClr val="0033CC"/>
              </a:buClr>
              <a:buSzPct val="60000"/>
              <a:defRPr/>
            </a:pPr>
            <a:endParaRPr lang="en-US" sz="2400" kern="0" dirty="0">
              <a:solidFill>
                <a:srgbClr val="003399"/>
              </a:solidFill>
            </a:endParaRPr>
          </a:p>
          <a:p>
            <a:pPr marL="342900" indent="-342900" fontAlgn="base">
              <a:lnSpc>
                <a:spcPct val="90000"/>
              </a:lnSpc>
              <a:spcBef>
                <a:spcPct val="20000"/>
              </a:spcBef>
              <a:spcAft>
                <a:spcPct val="0"/>
              </a:spcAft>
              <a:buClr>
                <a:srgbClr val="0033CC"/>
              </a:buClr>
              <a:buSzPct val="60000"/>
              <a:defRPr/>
            </a:pPr>
            <a:endParaRPr lang="en-US" sz="2400" kern="0" dirty="0">
              <a:solidFill>
                <a:srgbClr val="003399"/>
              </a:solidFill>
            </a:endParaRPr>
          </a:p>
          <a:p>
            <a:pPr marL="342900" indent="-342900" fontAlgn="base">
              <a:lnSpc>
                <a:spcPct val="90000"/>
              </a:lnSpc>
              <a:spcBef>
                <a:spcPct val="20000"/>
              </a:spcBef>
              <a:spcAft>
                <a:spcPct val="0"/>
              </a:spcAft>
              <a:buClr>
                <a:srgbClr val="0033CC"/>
              </a:buClr>
              <a:buSzPct val="60000"/>
              <a:buFont typeface="Arial" pitchFamily="34" charset="0"/>
              <a:buChar char="•"/>
              <a:defRPr/>
            </a:pPr>
            <a:r>
              <a:rPr lang="en-US" sz="2800" u="sng" kern="0" dirty="0">
                <a:solidFill>
                  <a:srgbClr val="003399"/>
                </a:solidFill>
              </a:rPr>
              <a:t>Example 2:</a:t>
            </a:r>
          </a:p>
          <a:p>
            <a:pPr marL="342900" indent="-342900" fontAlgn="base">
              <a:lnSpc>
                <a:spcPct val="90000"/>
              </a:lnSpc>
              <a:spcBef>
                <a:spcPct val="20000"/>
              </a:spcBef>
              <a:spcAft>
                <a:spcPct val="0"/>
              </a:spcAft>
              <a:buClr>
                <a:srgbClr val="0033CC"/>
              </a:buClr>
              <a:buSzPct val="60000"/>
              <a:defRPr/>
            </a:pPr>
            <a:r>
              <a:rPr lang="en-US" sz="2400" kern="0" dirty="0">
                <a:solidFill>
                  <a:srgbClr val="003399"/>
                </a:solidFill>
              </a:rPr>
              <a:t>	DADDU R1,R2,R3</a:t>
            </a:r>
          </a:p>
          <a:p>
            <a:pPr marL="342900" indent="-342900" fontAlgn="base">
              <a:lnSpc>
                <a:spcPct val="90000"/>
              </a:lnSpc>
              <a:spcBef>
                <a:spcPct val="20000"/>
              </a:spcBef>
              <a:spcAft>
                <a:spcPct val="0"/>
              </a:spcAft>
              <a:buClr>
                <a:srgbClr val="0033CC"/>
              </a:buClr>
              <a:buSzPct val="60000"/>
              <a:defRPr/>
            </a:pPr>
            <a:r>
              <a:rPr lang="en-US" sz="2400" kern="0" dirty="0">
                <a:solidFill>
                  <a:srgbClr val="003399"/>
                </a:solidFill>
              </a:rPr>
              <a:t>	BEQZ R12,skip</a:t>
            </a:r>
          </a:p>
          <a:p>
            <a:pPr marL="342900" indent="-342900" fontAlgn="base">
              <a:lnSpc>
                <a:spcPct val="90000"/>
              </a:lnSpc>
              <a:spcBef>
                <a:spcPct val="20000"/>
              </a:spcBef>
              <a:spcAft>
                <a:spcPct val="0"/>
              </a:spcAft>
              <a:buClr>
                <a:srgbClr val="0033CC"/>
              </a:buClr>
              <a:buSzPct val="60000"/>
              <a:defRPr/>
            </a:pPr>
            <a:r>
              <a:rPr lang="en-US" sz="2400" kern="0" dirty="0">
                <a:solidFill>
                  <a:srgbClr val="003399"/>
                </a:solidFill>
              </a:rPr>
              <a:t>	DSUBU R4,R5,R6</a:t>
            </a:r>
          </a:p>
          <a:p>
            <a:pPr marL="342900" indent="-342900" fontAlgn="base">
              <a:lnSpc>
                <a:spcPct val="90000"/>
              </a:lnSpc>
              <a:spcBef>
                <a:spcPct val="20000"/>
              </a:spcBef>
              <a:spcAft>
                <a:spcPct val="0"/>
              </a:spcAft>
              <a:buClr>
                <a:srgbClr val="0033CC"/>
              </a:buClr>
              <a:buSzPct val="60000"/>
              <a:defRPr/>
            </a:pPr>
            <a:r>
              <a:rPr lang="en-US" sz="2400" kern="0" dirty="0">
                <a:solidFill>
                  <a:srgbClr val="003399"/>
                </a:solidFill>
              </a:rPr>
              <a:t>	DADDU R5,R4,R9</a:t>
            </a:r>
          </a:p>
          <a:p>
            <a:pPr marL="342900" indent="-342900" fontAlgn="base">
              <a:lnSpc>
                <a:spcPct val="90000"/>
              </a:lnSpc>
              <a:spcBef>
                <a:spcPct val="20000"/>
              </a:spcBef>
              <a:spcAft>
                <a:spcPct val="0"/>
              </a:spcAft>
              <a:buClr>
                <a:srgbClr val="0033CC"/>
              </a:buClr>
              <a:buSzPct val="60000"/>
              <a:defRPr/>
            </a:pPr>
            <a:r>
              <a:rPr lang="en-US" sz="2400" kern="0" dirty="0">
                <a:solidFill>
                  <a:srgbClr val="003399"/>
                </a:solidFill>
              </a:rPr>
              <a:t>skip:</a:t>
            </a:r>
          </a:p>
          <a:p>
            <a:pPr marL="342900" indent="-342900" fontAlgn="base">
              <a:lnSpc>
                <a:spcPct val="90000"/>
              </a:lnSpc>
              <a:spcBef>
                <a:spcPct val="20000"/>
              </a:spcBef>
              <a:spcAft>
                <a:spcPct val="0"/>
              </a:spcAft>
              <a:buClr>
                <a:srgbClr val="0033CC"/>
              </a:buClr>
              <a:buSzPct val="60000"/>
              <a:defRPr/>
            </a:pPr>
            <a:r>
              <a:rPr lang="en-US" sz="2400" kern="0" dirty="0">
                <a:solidFill>
                  <a:srgbClr val="003399"/>
                </a:solidFill>
              </a:rPr>
              <a:t>	OR R7,R8,R9</a:t>
            </a:r>
          </a:p>
          <a:p>
            <a:pPr marL="342900" indent="-342900" fontAlgn="base">
              <a:lnSpc>
                <a:spcPct val="90000"/>
              </a:lnSpc>
              <a:spcBef>
                <a:spcPct val="20000"/>
              </a:spcBef>
              <a:spcAft>
                <a:spcPct val="0"/>
              </a:spcAft>
              <a:buClr>
                <a:srgbClr val="0033CC"/>
              </a:buClr>
              <a:buSzPct val="60000"/>
              <a:defRPr/>
            </a:pPr>
            <a:r>
              <a:rPr lang="en-US" sz="2800" kern="0" dirty="0">
                <a:solidFill>
                  <a:srgbClr val="003399"/>
                </a:solidFill>
                <a:latin typeface="Arial"/>
              </a:rPr>
              <a:t>	</a:t>
            </a:r>
          </a:p>
        </p:txBody>
      </p:sp>
      <p:sp>
        <p:nvSpPr>
          <p:cNvPr id="4" name="文本框 3"/>
          <p:cNvSpPr txBox="1"/>
          <p:nvPr/>
        </p:nvSpPr>
        <p:spPr>
          <a:xfrm>
            <a:off x="4749421" y="833085"/>
            <a:ext cx="4203510" cy="1569660"/>
          </a:xfrm>
          <a:prstGeom prst="rect">
            <a:avLst/>
          </a:prstGeom>
          <a:noFill/>
        </p:spPr>
        <p:txBody>
          <a:bodyPr wrap="square" rtlCol="0">
            <a:spAutoFit/>
          </a:bodyPr>
          <a:lstStyle/>
          <a:p>
            <a:pPr algn="just"/>
            <a:r>
              <a:rPr lang="en-US" altLang="zh-CN" sz="2400" dirty="0" smtClean="0"/>
              <a:t>OR</a:t>
            </a:r>
            <a:r>
              <a:rPr lang="zh-CN" altLang="en-US" sz="2400" dirty="0" smtClean="0"/>
              <a:t>指令与</a:t>
            </a:r>
            <a:r>
              <a:rPr lang="en-US" altLang="zh-CN" sz="2400" dirty="0" smtClean="0"/>
              <a:t>DADDU</a:t>
            </a:r>
            <a:r>
              <a:rPr lang="zh-CN" altLang="en-US" sz="2400" dirty="0" smtClean="0"/>
              <a:t>相关，</a:t>
            </a:r>
            <a:r>
              <a:rPr lang="en-US" altLang="zh-CN" sz="2400" dirty="0" smtClean="0"/>
              <a:t>OR</a:t>
            </a:r>
            <a:r>
              <a:rPr lang="zh-CN" altLang="en-US" sz="2400" dirty="0" smtClean="0"/>
              <a:t>与</a:t>
            </a:r>
            <a:r>
              <a:rPr lang="en-US" altLang="zh-CN" sz="2400" dirty="0" smtClean="0"/>
              <a:t>DSUBU</a:t>
            </a:r>
            <a:r>
              <a:rPr lang="zh-CN" altLang="en-US" sz="2400" dirty="0" smtClean="0"/>
              <a:t>数据相关。</a:t>
            </a:r>
            <a:r>
              <a:rPr lang="en-US" altLang="zh-CN" sz="2400" dirty="0" smtClean="0"/>
              <a:t>DSUBU</a:t>
            </a:r>
            <a:r>
              <a:rPr lang="zh-CN" altLang="en-US" sz="2400" dirty="0" smtClean="0"/>
              <a:t>指令与</a:t>
            </a:r>
            <a:r>
              <a:rPr lang="en-US" altLang="zh-CN" sz="2400" dirty="0" smtClean="0"/>
              <a:t>BEQZ</a:t>
            </a:r>
            <a:r>
              <a:rPr lang="zh-CN" altLang="en-US" sz="2400" dirty="0" smtClean="0"/>
              <a:t>控制相关，不能将其移到分支指令前面</a:t>
            </a:r>
            <a:endParaRPr lang="zh-CN" altLang="en-US" sz="2400" dirty="0"/>
          </a:p>
        </p:txBody>
      </p:sp>
      <p:sp>
        <p:nvSpPr>
          <p:cNvPr id="5" name="文本框 4"/>
          <p:cNvSpPr txBox="1"/>
          <p:nvPr/>
        </p:nvSpPr>
        <p:spPr>
          <a:xfrm>
            <a:off x="4865427" y="4067033"/>
            <a:ext cx="3971498" cy="1938992"/>
          </a:xfrm>
          <a:prstGeom prst="rect">
            <a:avLst/>
          </a:prstGeom>
          <a:noFill/>
        </p:spPr>
        <p:txBody>
          <a:bodyPr wrap="square" rtlCol="0">
            <a:spAutoFit/>
          </a:bodyPr>
          <a:lstStyle/>
          <a:p>
            <a:pPr algn="just"/>
            <a:r>
              <a:rPr lang="zh-CN" altLang="en-US" sz="2400" dirty="0" smtClean="0"/>
              <a:t>假设在</a:t>
            </a:r>
            <a:r>
              <a:rPr lang="en-US" altLang="zh-CN" sz="2400" dirty="0" smtClean="0"/>
              <a:t>skip</a:t>
            </a:r>
            <a:r>
              <a:rPr lang="zh-CN" altLang="en-US" sz="2400" dirty="0" smtClean="0"/>
              <a:t>后面语句中不使用寄存器</a:t>
            </a:r>
            <a:r>
              <a:rPr lang="en-US" altLang="zh-CN" sz="2400" dirty="0" smtClean="0"/>
              <a:t>R4</a:t>
            </a:r>
            <a:r>
              <a:rPr lang="zh-CN" altLang="en-US" sz="2400" dirty="0" smtClean="0"/>
              <a:t>，</a:t>
            </a:r>
            <a:r>
              <a:rPr lang="en-US" altLang="zh-CN" sz="2400" dirty="0" smtClean="0"/>
              <a:t>DSUBU</a:t>
            </a:r>
            <a:r>
              <a:rPr lang="zh-CN" altLang="en-US" sz="2400" dirty="0" smtClean="0"/>
              <a:t>指令与分支指令</a:t>
            </a:r>
            <a:r>
              <a:rPr lang="en-US" altLang="zh-CN" sz="2400" dirty="0" smtClean="0"/>
              <a:t>BEQZ</a:t>
            </a:r>
            <a:r>
              <a:rPr lang="zh-CN" altLang="en-US" sz="2400" dirty="0" smtClean="0"/>
              <a:t>不相关，可以将</a:t>
            </a:r>
            <a:r>
              <a:rPr lang="en-US" altLang="zh-CN" sz="2400" dirty="0" smtClean="0"/>
              <a:t>DSUBU</a:t>
            </a:r>
            <a:r>
              <a:rPr lang="zh-CN" altLang="en-US" sz="2400" dirty="0" smtClean="0"/>
              <a:t>移到分支指令前面</a:t>
            </a:r>
            <a:endParaRPr lang="zh-CN" altLang="en-US" sz="2400" dirty="0"/>
          </a:p>
        </p:txBody>
      </p:sp>
    </p:spTree>
    <p:extLst>
      <p:ext uri="{BB962C8B-B14F-4D97-AF65-F5344CB8AC3E}">
        <p14:creationId xmlns:p14="http://schemas.microsoft.com/office/powerpoint/2010/main" val="231694346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161211"/>
            <a:ext cx="9144000" cy="6535578"/>
          </a:xfrm>
          <a:prstGeom prst="rect">
            <a:avLst/>
          </a:prstGeom>
        </p:spPr>
      </p:pic>
    </p:spTree>
    <p:extLst>
      <p:ext uri="{BB962C8B-B14F-4D97-AF65-F5344CB8AC3E}">
        <p14:creationId xmlns:p14="http://schemas.microsoft.com/office/powerpoint/2010/main" val="37727108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88890"/>
            <a:ext cx="9144000" cy="6280220"/>
          </a:xfrm>
          <a:prstGeom prst="rect">
            <a:avLst/>
          </a:prstGeom>
        </p:spPr>
      </p:pic>
    </p:spTree>
    <p:extLst>
      <p:ext uri="{BB962C8B-B14F-4D97-AF65-F5344CB8AC3E}">
        <p14:creationId xmlns:p14="http://schemas.microsoft.com/office/powerpoint/2010/main" val="391210754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69602"/>
            <a:ext cx="9144000" cy="6318796"/>
          </a:xfrm>
          <a:prstGeom prst="rect">
            <a:avLst/>
          </a:prstGeom>
        </p:spPr>
      </p:pic>
    </p:spTree>
    <p:extLst>
      <p:ext uri="{BB962C8B-B14F-4D97-AF65-F5344CB8AC3E}">
        <p14:creationId xmlns:p14="http://schemas.microsoft.com/office/powerpoint/2010/main" val="26363780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73478"/>
            <a:ext cx="9144000" cy="6311043"/>
          </a:xfrm>
          <a:prstGeom prst="rect">
            <a:avLst/>
          </a:prstGeom>
        </p:spPr>
      </p:pic>
    </p:spTree>
    <p:extLst>
      <p:ext uri="{BB962C8B-B14F-4D97-AF65-F5344CB8AC3E}">
        <p14:creationId xmlns:p14="http://schemas.microsoft.com/office/powerpoint/2010/main" val="263558782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77345"/>
            <a:ext cx="9144000" cy="6303309"/>
          </a:xfrm>
          <a:prstGeom prst="rect">
            <a:avLst/>
          </a:prstGeom>
        </p:spPr>
      </p:pic>
    </p:spTree>
    <p:extLst>
      <p:ext uri="{BB962C8B-B14F-4D97-AF65-F5344CB8AC3E}">
        <p14:creationId xmlns:p14="http://schemas.microsoft.com/office/powerpoint/2010/main" val="5847985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46141"/>
            <a:ext cx="9144000" cy="6365717"/>
          </a:xfrm>
          <a:prstGeom prst="rect">
            <a:avLst/>
          </a:prstGeom>
        </p:spPr>
      </p:pic>
    </p:spTree>
    <p:extLst>
      <p:ext uri="{BB962C8B-B14F-4D97-AF65-F5344CB8AC3E}">
        <p14:creationId xmlns:p14="http://schemas.microsoft.com/office/powerpoint/2010/main" val="168171590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77771" y="255896"/>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en-US" altLang="zh-CN" sz="4000" b="1" kern="0" dirty="0" err="1" smtClean="0">
                <a:solidFill>
                  <a:srgbClr val="800000"/>
                </a:solidFill>
                <a:latin typeface="Arial" panose="020B0604020202020204" pitchFamily="34" charset="0"/>
                <a:ea typeface="黑体" panose="02010609060101010101" pitchFamily="49" charset="-122"/>
              </a:rPr>
              <a:t>Tomasulo</a:t>
            </a:r>
            <a:r>
              <a:rPr lang="zh-CN" altLang="en-US" sz="4000" b="1" kern="0" dirty="0" smtClean="0">
                <a:solidFill>
                  <a:srgbClr val="800000"/>
                </a:solidFill>
                <a:latin typeface="Arial" panose="020B0604020202020204" pitchFamily="34" charset="0"/>
                <a:ea typeface="黑体" panose="02010609060101010101" pitchFamily="49" charset="-122"/>
              </a:rPr>
              <a:t>调度方法总结</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433015"/>
            <a:ext cx="9103057" cy="5262979"/>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t>保留</a:t>
            </a:r>
            <a:r>
              <a:rPr lang="zh-CN" altLang="en-US" sz="2400" dirty="0" smtClean="0"/>
              <a:t>栈</a:t>
            </a:r>
            <a:endParaRPr lang="en-US" altLang="zh-CN" sz="2400" dirty="0" smtClean="0"/>
          </a:p>
          <a:p>
            <a:pPr marL="800100" lvl="1" indent="-342900">
              <a:buFont typeface="Wingdings" panose="05000000000000000000" pitchFamily="2" charset="2"/>
              <a:buChar char="ü"/>
            </a:pPr>
            <a:r>
              <a:rPr lang="zh-CN" altLang="en-US" sz="2400" dirty="0" smtClean="0"/>
              <a:t>分布式检测</a:t>
            </a:r>
            <a:r>
              <a:rPr lang="en-US" altLang="zh-CN" sz="2400" dirty="0" smtClean="0"/>
              <a:t>RAW</a:t>
            </a:r>
            <a:r>
              <a:rPr lang="zh-CN" altLang="en-US" sz="2400" dirty="0" smtClean="0"/>
              <a:t>冒险</a:t>
            </a:r>
            <a:endParaRPr lang="en-US" altLang="zh-CN" sz="2400" dirty="0" smtClean="0"/>
          </a:p>
          <a:p>
            <a:pPr marL="800100" lvl="1" indent="-342900">
              <a:buFont typeface="Wingdings" panose="05000000000000000000" pitchFamily="2" charset="2"/>
              <a:buChar char="ü"/>
            </a:pPr>
            <a:r>
              <a:rPr lang="zh-CN" altLang="en-US" sz="2400" dirty="0" smtClean="0"/>
              <a:t>寄存器重命名解决</a:t>
            </a:r>
            <a:r>
              <a:rPr lang="en-US" altLang="zh-CN" sz="2400" dirty="0" smtClean="0"/>
              <a:t>WAW</a:t>
            </a:r>
            <a:r>
              <a:rPr lang="zh-CN" altLang="en-US" sz="2400" dirty="0" smtClean="0"/>
              <a:t>冒险</a:t>
            </a:r>
            <a:endParaRPr lang="en-US" altLang="zh-CN" sz="2400" dirty="0" smtClean="0"/>
          </a:p>
          <a:p>
            <a:pPr marL="800100" lvl="1" indent="-342900">
              <a:buFont typeface="Wingdings" panose="05000000000000000000" pitchFamily="2" charset="2"/>
              <a:buChar char="ü"/>
            </a:pPr>
            <a:r>
              <a:rPr lang="zh-CN" altLang="en-US" sz="2400" dirty="0"/>
              <a:t>将数据</a:t>
            </a:r>
            <a:r>
              <a:rPr lang="en-US" altLang="zh-CN" sz="2400" dirty="0"/>
              <a:t>(</a:t>
            </a:r>
            <a:r>
              <a:rPr lang="zh-CN" altLang="en-US" sz="2400" dirty="0"/>
              <a:t>目的操作数、源操作数</a:t>
            </a:r>
            <a:r>
              <a:rPr lang="en-US" altLang="zh-CN" sz="2400" dirty="0"/>
              <a:t>)</a:t>
            </a:r>
            <a:r>
              <a:rPr lang="zh-CN" altLang="en-US" sz="2400" dirty="0"/>
              <a:t>缓存在保留栈，解决</a:t>
            </a:r>
            <a:r>
              <a:rPr lang="en-US" altLang="zh-CN" sz="2400" dirty="0"/>
              <a:t>WAR</a:t>
            </a:r>
            <a:r>
              <a:rPr lang="zh-CN" altLang="en-US" sz="2400" dirty="0" smtClean="0"/>
              <a:t>冒险</a:t>
            </a:r>
            <a:endParaRPr lang="en-US" altLang="zh-CN" sz="2400" dirty="0" smtClean="0"/>
          </a:p>
          <a:p>
            <a:pPr marL="800100" lvl="1" indent="-342900">
              <a:buFont typeface="Wingdings" panose="05000000000000000000" pitchFamily="2" charset="2"/>
              <a:buChar char="ü"/>
            </a:pPr>
            <a:r>
              <a:rPr lang="zh-CN" altLang="en-US" sz="2400" dirty="0"/>
              <a:t>通过</a:t>
            </a:r>
            <a:r>
              <a:rPr lang="en-US" altLang="zh-CN" sz="2400" dirty="0" smtClean="0"/>
              <a:t>CDB</a:t>
            </a:r>
            <a:r>
              <a:rPr lang="zh-CN" altLang="en-US" sz="2400" dirty="0" smtClean="0"/>
              <a:t>进行标签匹配</a:t>
            </a:r>
            <a:r>
              <a:rPr lang="en-US" altLang="zh-CN" sz="2400" dirty="0" smtClean="0">
                <a:latin typeface="仿宋" panose="02010609060101010101" pitchFamily="49" charset="-122"/>
                <a:ea typeface="仿宋" panose="02010609060101010101" pitchFamily="49" charset="-122"/>
              </a:rPr>
              <a:t>(Tag match)</a:t>
            </a:r>
            <a:r>
              <a:rPr lang="zh-CN" altLang="en-US" sz="2400" dirty="0" smtClean="0">
                <a:latin typeface="仿宋" panose="02010609060101010101" pitchFamily="49" charset="-122"/>
                <a:ea typeface="仿宋" panose="02010609060101010101" pitchFamily="49" charset="-122"/>
              </a:rPr>
              <a:t>，获取需要的数据，需要增加</a:t>
            </a:r>
            <a:r>
              <a:rPr lang="zh-CN" altLang="en-US" sz="2400" dirty="0"/>
              <a:t>额外硬件，进行</a:t>
            </a:r>
            <a:r>
              <a:rPr lang="zh-CN" altLang="en-US" sz="2400" dirty="0" smtClean="0"/>
              <a:t>比较</a:t>
            </a:r>
            <a:endParaRPr lang="en-US" altLang="zh-CN" sz="2400" dirty="0" smtClean="0"/>
          </a:p>
          <a:p>
            <a:pPr marL="800100" lvl="1" indent="-342900">
              <a:buFont typeface="Wingdings" panose="05000000000000000000" pitchFamily="2" charset="2"/>
              <a:buChar char="ü"/>
            </a:pPr>
            <a:endParaRPr lang="en-US" altLang="zh-CN" sz="2400" dirty="0" smtClean="0"/>
          </a:p>
          <a:p>
            <a:pPr marL="342900" indent="-342900">
              <a:buFont typeface="Wingdings" panose="05000000000000000000" pitchFamily="2" charset="2"/>
              <a:buChar char="l"/>
            </a:pPr>
            <a:r>
              <a:rPr lang="en-US" altLang="zh-CN" sz="2400" dirty="0" smtClean="0"/>
              <a:t>CDB</a:t>
            </a:r>
            <a:r>
              <a:rPr lang="zh-CN" altLang="en-US" sz="2400" dirty="0" smtClean="0"/>
              <a:t>公共数据通道</a:t>
            </a:r>
            <a:endParaRPr lang="en-US" altLang="zh-CN" sz="2400" dirty="0" smtClean="0"/>
          </a:p>
          <a:p>
            <a:pPr marL="800100" lvl="1" indent="-342900">
              <a:buFont typeface="Wingdings" panose="05000000000000000000" pitchFamily="2" charset="2"/>
              <a:buChar char="ü"/>
            </a:pPr>
            <a:r>
              <a:rPr lang="zh-CN" altLang="en-US" sz="2400" dirty="0" smtClean="0"/>
              <a:t>同时有多个写回时，需要多条</a:t>
            </a:r>
            <a:r>
              <a:rPr lang="en-US" altLang="zh-CN" sz="2400" dirty="0" smtClean="0"/>
              <a:t>CDB</a:t>
            </a:r>
            <a:r>
              <a:rPr lang="zh-CN" altLang="en-US" sz="2400" dirty="0" smtClean="0"/>
              <a:t>，硬件开销比较昂贵</a:t>
            </a:r>
            <a:endParaRPr lang="en-US" altLang="zh-CN" sz="2400" dirty="0" smtClean="0"/>
          </a:p>
          <a:p>
            <a:pPr marL="800100" lvl="1" indent="-342900">
              <a:buFont typeface="Wingdings" panose="05000000000000000000" pitchFamily="2" charset="2"/>
              <a:buChar char="ü"/>
            </a:pPr>
            <a:endParaRPr lang="en-US" altLang="zh-CN" sz="2400" dirty="0" smtClean="0"/>
          </a:p>
          <a:p>
            <a:pPr marL="342900" indent="-342900">
              <a:buFont typeface="Wingdings" panose="05000000000000000000" pitchFamily="2" charset="2"/>
              <a:buChar char="l"/>
            </a:pPr>
            <a:r>
              <a:rPr lang="en-US" altLang="zh-CN" sz="2400" dirty="0" smtClean="0"/>
              <a:t>Load/Store </a:t>
            </a:r>
            <a:r>
              <a:rPr lang="zh-CN" altLang="en-US" sz="2400" dirty="0" smtClean="0"/>
              <a:t>读数写数缓冲栈</a:t>
            </a:r>
            <a:endParaRPr lang="en-US" altLang="zh-CN" sz="2400" dirty="0" smtClean="0"/>
          </a:p>
          <a:p>
            <a:pPr marL="800100" lvl="1" indent="-342900">
              <a:buFont typeface="Wingdings" panose="05000000000000000000" pitchFamily="2" charset="2"/>
              <a:buChar char="ü"/>
            </a:pPr>
            <a:r>
              <a:rPr lang="zh-CN" altLang="en-US" sz="2400" dirty="0" smtClean="0"/>
              <a:t>需要比较读写的内存地址，如果地址相同，需要避免冒险</a:t>
            </a:r>
            <a:endParaRPr lang="en-US" altLang="zh-CN" sz="2400" dirty="0" smtClean="0"/>
          </a:p>
          <a:p>
            <a:endParaRPr lang="zh-CN" altLang="en-US" sz="2400" dirty="0"/>
          </a:p>
        </p:txBody>
      </p:sp>
    </p:spTree>
    <p:extLst>
      <p:ext uri="{BB962C8B-B14F-4D97-AF65-F5344CB8AC3E}">
        <p14:creationId xmlns:p14="http://schemas.microsoft.com/office/powerpoint/2010/main" val="33383719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64124" y="146714"/>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en-US" altLang="zh-CN" sz="3600" b="1" kern="0" dirty="0" err="1" smtClean="0">
                <a:solidFill>
                  <a:srgbClr val="800000"/>
                </a:solidFill>
                <a:latin typeface="+mn-lt"/>
                <a:ea typeface="黑体" panose="02010609060101010101" pitchFamily="49" charset="-122"/>
              </a:rPr>
              <a:t>Tomasulo</a:t>
            </a:r>
            <a:r>
              <a:rPr lang="en-US" altLang="zh-CN" sz="3600" b="1" kern="0" dirty="0" smtClean="0">
                <a:solidFill>
                  <a:srgbClr val="800000"/>
                </a:solidFill>
                <a:latin typeface="+mn-lt"/>
                <a:ea typeface="黑体" panose="02010609060101010101" pitchFamily="49" charset="-122"/>
              </a:rPr>
              <a:t> vs Scoreboard</a:t>
            </a:r>
            <a:endParaRPr lang="zh-CN" altLang="en-US" sz="3600" b="1" kern="0" dirty="0">
              <a:solidFill>
                <a:srgbClr val="800000"/>
              </a:solidFill>
              <a:latin typeface="+mn-lt"/>
              <a:ea typeface="黑体" panose="02010609060101010101" pitchFamily="49" charset="-122"/>
            </a:endParaRPr>
          </a:p>
        </p:txBody>
      </p:sp>
      <p:sp>
        <p:nvSpPr>
          <p:cNvPr id="3" name="文本框 2"/>
          <p:cNvSpPr txBox="1"/>
          <p:nvPr/>
        </p:nvSpPr>
        <p:spPr>
          <a:xfrm>
            <a:off x="0" y="1433015"/>
            <a:ext cx="9144000" cy="3785652"/>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dirty="0"/>
              <a:t>不</a:t>
            </a:r>
            <a:r>
              <a:rPr lang="zh-CN" altLang="en-US" sz="2400" dirty="0" smtClean="0"/>
              <a:t>需要显式地检测</a:t>
            </a:r>
            <a:r>
              <a:rPr lang="en-US" altLang="zh-CN" sz="2400" dirty="0" smtClean="0"/>
              <a:t>WAW </a:t>
            </a:r>
            <a:r>
              <a:rPr lang="zh-CN" altLang="en-US" sz="2400" dirty="0" smtClean="0"/>
              <a:t>冒险和</a:t>
            </a:r>
            <a:r>
              <a:rPr lang="en-US" altLang="zh-CN" sz="2400" dirty="0" smtClean="0"/>
              <a:t>WAR</a:t>
            </a:r>
            <a:r>
              <a:rPr lang="zh-CN" altLang="en-US" sz="2400" dirty="0" smtClean="0"/>
              <a:t>冒险，通过寄存器重命名实现</a:t>
            </a:r>
            <a:endParaRPr lang="en-US" altLang="zh-CN" sz="2400" dirty="0" smtClean="0"/>
          </a:p>
          <a:p>
            <a:pPr marL="285750" indent="-285750">
              <a:buFont typeface="Wingdings" panose="05000000000000000000" pitchFamily="2" charset="2"/>
              <a:buChar char="l"/>
            </a:pPr>
            <a:endParaRPr lang="en-US" altLang="zh-CN" sz="2400" dirty="0" smtClean="0"/>
          </a:p>
          <a:p>
            <a:pPr marL="285750" indent="-285750">
              <a:buFont typeface="Wingdings" panose="05000000000000000000" pitchFamily="2" charset="2"/>
              <a:buChar char="l"/>
            </a:pPr>
            <a:r>
              <a:rPr lang="en-US" altLang="zh-CN" sz="2400" dirty="0" smtClean="0"/>
              <a:t>CDB</a:t>
            </a:r>
            <a:r>
              <a:rPr lang="zh-CN" altLang="en-US" sz="2400" dirty="0" smtClean="0"/>
              <a:t>广播传递指令执行结果，不用等待结果写回目的寄存器</a:t>
            </a:r>
            <a:endParaRPr lang="en-US" altLang="zh-CN" sz="2400" dirty="0" smtClean="0"/>
          </a:p>
          <a:p>
            <a:pPr marL="285750" indent="-285750">
              <a:buFont typeface="Wingdings" panose="05000000000000000000" pitchFamily="2" charset="2"/>
              <a:buChar char="l"/>
            </a:pPr>
            <a:endParaRPr lang="en-US" altLang="zh-CN" sz="2400" dirty="0" smtClean="0"/>
          </a:p>
          <a:p>
            <a:pPr marL="285750" indent="-285750">
              <a:buFont typeface="Wingdings" panose="05000000000000000000" pitchFamily="2" charset="2"/>
              <a:buChar char="l"/>
            </a:pPr>
            <a:r>
              <a:rPr lang="en-US" altLang="zh-CN" sz="2400" dirty="0"/>
              <a:t>Load/Store</a:t>
            </a:r>
            <a:r>
              <a:rPr lang="zh-CN" altLang="en-US" sz="2400" dirty="0"/>
              <a:t>缓冲栈与功能部件</a:t>
            </a:r>
            <a:r>
              <a:rPr lang="en-US" altLang="zh-CN" sz="2400" dirty="0"/>
              <a:t>(</a:t>
            </a:r>
            <a:r>
              <a:rPr lang="zh-CN" altLang="en-US" sz="2400" dirty="0"/>
              <a:t>加法器、乘法器等</a:t>
            </a:r>
            <a:r>
              <a:rPr lang="en-US" altLang="zh-CN" sz="2400" dirty="0"/>
              <a:t>)</a:t>
            </a:r>
            <a:r>
              <a:rPr lang="zh-CN" altLang="en-US" sz="2400" dirty="0"/>
              <a:t>行为</a:t>
            </a:r>
            <a:r>
              <a:rPr lang="zh-CN" altLang="en-US" sz="2400" dirty="0" smtClean="0"/>
              <a:t>类似</a:t>
            </a:r>
            <a:endParaRPr lang="en-US" altLang="zh-CN" sz="2400" dirty="0" smtClean="0"/>
          </a:p>
          <a:p>
            <a:pPr marL="285750" indent="-285750">
              <a:buFont typeface="Wingdings" panose="05000000000000000000" pitchFamily="2" charset="2"/>
              <a:buChar char="l"/>
            </a:pPr>
            <a:endParaRPr lang="en-US" altLang="zh-CN" sz="2400" dirty="0" smtClean="0"/>
          </a:p>
          <a:p>
            <a:pPr marL="285750" indent="-285750">
              <a:buFont typeface="Wingdings" panose="05000000000000000000" pitchFamily="2" charset="2"/>
              <a:buChar char="l"/>
            </a:pPr>
            <a:r>
              <a:rPr lang="en-US" altLang="zh-CN" sz="2400" dirty="0" err="1" smtClean="0"/>
              <a:t>Tomasulo</a:t>
            </a:r>
            <a:r>
              <a:rPr lang="zh-CN" altLang="en-US" sz="2400" dirty="0" smtClean="0"/>
              <a:t>采用分布式控制，</a:t>
            </a:r>
            <a:r>
              <a:rPr lang="en-US" altLang="zh-CN" sz="2400" dirty="0" err="1" smtClean="0"/>
              <a:t>Scordboard</a:t>
            </a:r>
            <a:r>
              <a:rPr lang="zh-CN" altLang="en-US" sz="2400" dirty="0" smtClean="0"/>
              <a:t>采用集中控制</a:t>
            </a:r>
            <a:endParaRPr lang="en-US" altLang="zh-CN" sz="2400" dirty="0" smtClean="0"/>
          </a:p>
          <a:p>
            <a:pPr marL="285750" indent="-285750">
              <a:buFont typeface="Wingdings" panose="05000000000000000000" pitchFamily="2" charset="2"/>
              <a:buChar char="l"/>
            </a:pPr>
            <a:endParaRPr lang="en-US" altLang="zh-CN" sz="2400" dirty="0" smtClean="0"/>
          </a:p>
          <a:p>
            <a:pPr marL="285750" indent="-285750">
              <a:buFont typeface="Wingdings" panose="05000000000000000000" pitchFamily="2" charset="2"/>
              <a:buChar char="l"/>
            </a:pPr>
            <a:r>
              <a:rPr lang="zh-CN" altLang="en-US" sz="2400" dirty="0" smtClean="0"/>
              <a:t>用保留栈来代替</a:t>
            </a:r>
            <a:r>
              <a:rPr lang="en-US" altLang="zh-CN" sz="2400" dirty="0" smtClean="0"/>
              <a:t>Scoreboard</a:t>
            </a:r>
            <a:r>
              <a:rPr lang="zh-CN" altLang="en-US" sz="2400" dirty="0" smtClean="0"/>
              <a:t>指令栈</a:t>
            </a:r>
            <a:endParaRPr lang="zh-CN" altLang="en-US" sz="2400" dirty="0"/>
          </a:p>
        </p:txBody>
      </p:sp>
    </p:spTree>
    <p:extLst>
      <p:ext uri="{BB962C8B-B14F-4D97-AF65-F5344CB8AC3E}">
        <p14:creationId xmlns:p14="http://schemas.microsoft.com/office/powerpoint/2010/main" val="26000127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09533" y="119418"/>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endParaRPr lang="zh-CN" altLang="en-US" sz="3600" b="1" kern="0" dirty="0">
              <a:solidFill>
                <a:srgbClr val="800000"/>
              </a:solidFill>
              <a:latin typeface="+mn-lt"/>
              <a:ea typeface="黑体" panose="02010609060101010101" pitchFamily="49" charset="-122"/>
            </a:endParaRPr>
          </a:p>
        </p:txBody>
      </p:sp>
    </p:spTree>
    <p:extLst>
      <p:ext uri="{BB962C8B-B14F-4D97-AF65-F5344CB8AC3E}">
        <p14:creationId xmlns:p14="http://schemas.microsoft.com/office/powerpoint/2010/main" val="9859246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50475" y="174010"/>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程序正确性</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1" y="1255594"/>
            <a:ext cx="9144000" cy="5262979"/>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t>保证程序正确性两个关键性质：</a:t>
            </a:r>
            <a:endParaRPr lang="en-US" altLang="zh-CN" sz="2400" dirty="0" smtClean="0"/>
          </a:p>
          <a:p>
            <a:r>
              <a:rPr lang="zh-CN" altLang="en-US" sz="2400" dirty="0" smtClean="0"/>
              <a:t>要保持异常行为</a:t>
            </a:r>
            <a:r>
              <a:rPr lang="en-US" altLang="zh-CN" sz="2400" dirty="0" smtClean="0">
                <a:latin typeface="仿宋" panose="02010609060101010101" pitchFamily="49" charset="-122"/>
                <a:ea typeface="仿宋" panose="02010609060101010101" pitchFamily="49" charset="-122"/>
              </a:rPr>
              <a:t>(</a:t>
            </a:r>
            <a:r>
              <a:rPr lang="en-US" altLang="zh-CN" sz="2400" dirty="0" smtClean="0">
                <a:ea typeface="仿宋" panose="02010609060101010101" pitchFamily="49" charset="-122"/>
              </a:rPr>
              <a:t>exception behavior</a:t>
            </a:r>
            <a:r>
              <a:rPr lang="en-US" altLang="zh-CN" sz="2400" dirty="0" smtClean="0">
                <a:latin typeface="仿宋" panose="02010609060101010101" pitchFamily="49" charset="-122"/>
                <a:ea typeface="仿宋" panose="02010609060101010101" pitchFamily="49" charset="-122"/>
              </a:rPr>
              <a:t>)</a:t>
            </a:r>
            <a:r>
              <a:rPr lang="zh-CN" altLang="en-US" sz="2400" dirty="0" smtClean="0"/>
              <a:t>和数据流动，这需要维持指令间的数据依赖和控制依赖。</a:t>
            </a:r>
            <a:endParaRPr lang="en-US" altLang="zh-CN" sz="2400" dirty="0" smtClean="0"/>
          </a:p>
          <a:p>
            <a:endParaRPr lang="en-US" altLang="zh-CN" sz="2400" dirty="0"/>
          </a:p>
          <a:p>
            <a:pPr marL="342900" indent="-342900">
              <a:buFont typeface="Wingdings" panose="05000000000000000000" pitchFamily="2" charset="2"/>
              <a:buChar char="l"/>
            </a:pPr>
            <a:r>
              <a:rPr lang="zh-CN" altLang="en-US" sz="2400" dirty="0" smtClean="0"/>
              <a:t>保持异常行为意味着，指令执行顺序的任何改变，不会改变程序中异常发生的情况。</a:t>
            </a:r>
            <a:endParaRPr lang="en-US" altLang="zh-CN" sz="2400" dirty="0" smtClean="0"/>
          </a:p>
          <a:p>
            <a:pPr marL="800100" lvl="1" indent="-342900">
              <a:buFont typeface="Wingdings" panose="05000000000000000000" pitchFamily="2" charset="2"/>
              <a:buChar char="ü"/>
            </a:pPr>
            <a:r>
              <a:rPr lang="zh-CN" altLang="en-US" sz="2400" dirty="0" smtClean="0"/>
              <a:t>通常这个要求被降低为，指令执行顺序的改变不会在程序中引入新的异常。</a:t>
            </a:r>
            <a:endParaRPr lang="en-US" altLang="zh-CN" sz="2400" dirty="0" smtClean="0"/>
          </a:p>
          <a:p>
            <a:endParaRPr lang="en-US" altLang="zh-CN" sz="2400" dirty="0"/>
          </a:p>
          <a:p>
            <a:pPr marL="342900" indent="-342900">
              <a:buFont typeface="Wingdings" panose="05000000000000000000" pitchFamily="2" charset="2"/>
              <a:buChar char="l"/>
            </a:pPr>
            <a:r>
              <a:rPr lang="zh-CN" altLang="en-US" sz="2400" dirty="0" smtClean="0"/>
              <a:t>数据流动是指令间发生的数据值真实流动，有些指令需要访问另外一些指令的写回结果。</a:t>
            </a:r>
            <a:endParaRPr lang="en-US" altLang="zh-CN" sz="2400" dirty="0" smtClean="0"/>
          </a:p>
          <a:p>
            <a:endParaRPr lang="en-US" altLang="zh-CN" sz="2400" dirty="0"/>
          </a:p>
          <a:p>
            <a:pPr marL="342900" indent="-342900">
              <a:buFont typeface="Wingdings" panose="05000000000000000000" pitchFamily="2" charset="2"/>
              <a:buChar char="l"/>
            </a:pPr>
            <a:r>
              <a:rPr lang="zh-CN" altLang="en-US" sz="2400" dirty="0" smtClean="0"/>
              <a:t>控制相关的维持可以通过控制冒险检测来达成，这经常会在流水线中引入停顿周期</a:t>
            </a:r>
            <a:endParaRPr lang="zh-CN" altLang="en-US" sz="2400" dirty="0"/>
          </a:p>
        </p:txBody>
      </p:sp>
    </p:spTree>
    <p:extLst>
      <p:ext uri="{BB962C8B-B14F-4D97-AF65-F5344CB8AC3E}">
        <p14:creationId xmlns:p14="http://schemas.microsoft.com/office/powerpoint/2010/main" val="3281969032"/>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CS252-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CS252-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none" lIns="91440" tIns="45720" rIns="91440" bIns="45720" numCol="1" rtlCol="0"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a:ln>
              <a:noFill/>
            </a:ln>
            <a:solidFill>
              <a:schemeClr val="hlink"/>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a:ln>
              <a:noFill/>
            </a:ln>
            <a:solidFill>
              <a:schemeClr val="hlink"/>
            </a:solidFill>
            <a:effectLst/>
            <a:latin typeface="Arial" charset="0"/>
          </a:defRPr>
        </a:defPPr>
      </a:lstStyle>
    </a:lnDef>
    <a:txDef>
      <a:spPr>
        <a:noFill/>
      </a:spPr>
      <a:bodyPr wrap="none" rtlCol="0">
        <a:spAutoFit/>
      </a:bodyPr>
      <a:lstStyle>
        <a:defPPr>
          <a:defRPr dirty="0" smtClean="0">
            <a:solidFill>
              <a:srgbClr val="000000"/>
            </a:solidFill>
          </a:defRPr>
        </a:defPPr>
      </a:lstStyle>
    </a:txDef>
  </a:objectDefaults>
  <a:extraClrSchemeLst>
    <a:extraClrScheme>
      <a:clrScheme name="CS252-t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252-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252-t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252-t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252-t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252-t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252-t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CS252-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CS252-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600" b="1"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600" b="1" i="0" u="none" strike="noStrike" cap="none" normalizeH="0" baseline="0" smtClean="0">
            <a:ln>
              <a:noFill/>
            </a:ln>
            <a:solidFill>
              <a:schemeClr val="hlink"/>
            </a:solidFill>
            <a:effectLst/>
            <a:latin typeface="Arial" charset="0"/>
          </a:defRPr>
        </a:defPPr>
      </a:lstStyle>
    </a:lnDef>
  </a:objectDefaults>
  <a:extraClrSchemeLst>
    <a:extraClrScheme>
      <a:clrScheme name="CS252-t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252-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252-t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252-t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252-t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252-t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252-t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7801</TotalTime>
  <Words>3937</Words>
  <Application>Microsoft Office PowerPoint</Application>
  <PresentationFormat>全屏显示(4:3)</PresentationFormat>
  <Paragraphs>511</Paragraphs>
  <Slides>88</Slides>
  <Notes>24</Notes>
  <HiddenSlides>0</HiddenSlides>
  <MMClips>0</MMClips>
  <ScaleCrop>false</ScaleCrop>
  <HeadingPairs>
    <vt:vector size="8" baseType="variant">
      <vt:variant>
        <vt:lpstr>已用的字体</vt:lpstr>
      </vt:variant>
      <vt:variant>
        <vt:i4>15</vt:i4>
      </vt:variant>
      <vt:variant>
        <vt:lpstr>主题</vt:lpstr>
      </vt:variant>
      <vt:variant>
        <vt:i4>3</vt:i4>
      </vt:variant>
      <vt:variant>
        <vt:lpstr>嵌入 OLE 服务器</vt:lpstr>
      </vt:variant>
      <vt:variant>
        <vt:i4>2</vt:i4>
      </vt:variant>
      <vt:variant>
        <vt:lpstr>幻灯片标题</vt:lpstr>
      </vt:variant>
      <vt:variant>
        <vt:i4>88</vt:i4>
      </vt:variant>
    </vt:vector>
  </HeadingPairs>
  <TitlesOfParts>
    <vt:vector size="108" baseType="lpstr">
      <vt:lpstr>Courier</vt:lpstr>
      <vt:lpstr>ＭＳ Ｐゴシック</vt:lpstr>
      <vt:lpstr>仿宋</vt:lpstr>
      <vt:lpstr>黑体</vt:lpstr>
      <vt:lpstr>楷体_GB2312</vt:lpstr>
      <vt:lpstr>宋体</vt:lpstr>
      <vt:lpstr>Arial</vt:lpstr>
      <vt:lpstr>Arial Black</vt:lpstr>
      <vt:lpstr>Calibri</vt:lpstr>
      <vt:lpstr>Cambria Math</vt:lpstr>
      <vt:lpstr>Comic Sans MS</vt:lpstr>
      <vt:lpstr>Courier New</vt:lpstr>
      <vt:lpstr>Helvetica</vt:lpstr>
      <vt:lpstr>Times New Roman</vt:lpstr>
      <vt:lpstr>Wingdings</vt:lpstr>
      <vt:lpstr>默认设计模板</vt:lpstr>
      <vt:lpstr>9_CS252-template</vt:lpstr>
      <vt:lpstr>3_CS252-template</vt:lpstr>
      <vt:lpstr>Worksheet</vt:lpstr>
      <vt:lpstr>Chart</vt:lpstr>
      <vt:lpstr>第3章 指令并行性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Tomasulo Example</vt:lpstr>
      <vt:lpstr>Tomasulo Example Cycle 1</vt:lpstr>
      <vt:lpstr>Tomasulo Example Cycle 2</vt:lpstr>
      <vt:lpstr>Tomasulo Example Cycle 3</vt:lpstr>
      <vt:lpstr>Tomasulo Example Cycle 4</vt:lpstr>
      <vt:lpstr>Tomasulo Example Cycle 5</vt:lpstr>
      <vt:lpstr>Tomasulo Example Cycle 6</vt:lpstr>
      <vt:lpstr>Tomasulo Example Cycle 7</vt:lpstr>
      <vt:lpstr>Tomasulo Example Cycle 8</vt:lpstr>
      <vt:lpstr>Tomasulo Example Cycle 9</vt:lpstr>
      <vt:lpstr>Tomasulo Example Cycle 10</vt:lpstr>
      <vt:lpstr>Tomasulo Example Cycle 11</vt:lpstr>
      <vt:lpstr>Tomasulo Example Cycle 12</vt:lpstr>
      <vt:lpstr>Tomasulo Example Cycle 13</vt:lpstr>
      <vt:lpstr>Tomasulo Example Cycle 14</vt:lpstr>
      <vt:lpstr>Tomasulo Example Cycle 15</vt:lpstr>
      <vt:lpstr>Tomasulo Example Cycle 16</vt:lpstr>
      <vt:lpstr>Faster than light computation (skip a couple of cycles)</vt:lpstr>
      <vt:lpstr>Tomasulo Example Cycle 55</vt:lpstr>
      <vt:lpstr>Tomasulo Example Cycle 56</vt:lpstr>
      <vt:lpstr>Tomasulo Example Cycle 57</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aaa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量化分析设计的基础</dc:title>
  <dc:creator>a</dc:creator>
  <cp:lastModifiedBy>a</cp:lastModifiedBy>
  <cp:revision>440</cp:revision>
  <dcterms:created xsi:type="dcterms:W3CDTF">2021-08-20T13:01:56Z</dcterms:created>
  <dcterms:modified xsi:type="dcterms:W3CDTF">2021-10-03T10:21:37Z</dcterms:modified>
</cp:coreProperties>
</file>